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86"/>
  </p:notesMasterIdLst>
  <p:sldIdLst>
    <p:sldId id="256" r:id="rId2"/>
    <p:sldId id="417" r:id="rId3"/>
    <p:sldId id="261" r:id="rId4"/>
    <p:sldId id="339" r:id="rId5"/>
    <p:sldId id="340" r:id="rId6"/>
    <p:sldId id="341" r:id="rId7"/>
    <p:sldId id="342" r:id="rId8"/>
    <p:sldId id="343" r:id="rId9"/>
    <p:sldId id="344" r:id="rId10"/>
    <p:sldId id="345" r:id="rId11"/>
    <p:sldId id="263" r:id="rId12"/>
    <p:sldId id="266" r:id="rId13"/>
    <p:sldId id="268" r:id="rId14"/>
    <p:sldId id="269" r:id="rId15"/>
    <p:sldId id="272" r:id="rId16"/>
    <p:sldId id="275" r:id="rId17"/>
    <p:sldId id="276" r:id="rId18"/>
    <p:sldId id="407" r:id="rId19"/>
    <p:sldId id="406" r:id="rId20"/>
    <p:sldId id="282" r:id="rId21"/>
    <p:sldId id="284" r:id="rId22"/>
    <p:sldId id="285" r:id="rId23"/>
    <p:sldId id="290" r:id="rId24"/>
    <p:sldId id="373" r:id="rId25"/>
    <p:sldId id="346" r:id="rId26"/>
    <p:sldId id="411" r:id="rId27"/>
    <p:sldId id="408" r:id="rId28"/>
    <p:sldId id="292" r:id="rId29"/>
    <p:sldId id="293" r:id="rId30"/>
    <p:sldId id="294" r:id="rId31"/>
    <p:sldId id="295" r:id="rId32"/>
    <p:sldId id="296" r:id="rId33"/>
    <p:sldId id="297" r:id="rId34"/>
    <p:sldId id="298" r:id="rId35"/>
    <p:sldId id="300" r:id="rId36"/>
    <p:sldId id="301" r:id="rId37"/>
    <p:sldId id="305" r:id="rId38"/>
    <p:sldId id="306" r:id="rId39"/>
    <p:sldId id="307" r:id="rId40"/>
    <p:sldId id="351" r:id="rId41"/>
    <p:sldId id="352" r:id="rId42"/>
    <p:sldId id="372" r:id="rId43"/>
    <p:sldId id="316" r:id="rId44"/>
    <p:sldId id="318" r:id="rId45"/>
    <p:sldId id="315" r:id="rId46"/>
    <p:sldId id="320" r:id="rId47"/>
    <p:sldId id="382" r:id="rId48"/>
    <p:sldId id="358" r:id="rId49"/>
    <p:sldId id="359" r:id="rId50"/>
    <p:sldId id="360" r:id="rId51"/>
    <p:sldId id="361" r:id="rId52"/>
    <p:sldId id="362" r:id="rId53"/>
    <p:sldId id="410" r:id="rId54"/>
    <p:sldId id="383" r:id="rId55"/>
    <p:sldId id="402" r:id="rId56"/>
    <p:sldId id="387" r:id="rId57"/>
    <p:sldId id="388" r:id="rId58"/>
    <p:sldId id="403" r:id="rId59"/>
    <p:sldId id="381" r:id="rId60"/>
    <p:sldId id="365" r:id="rId61"/>
    <p:sldId id="375" r:id="rId62"/>
    <p:sldId id="374" r:id="rId63"/>
    <p:sldId id="376" r:id="rId64"/>
    <p:sldId id="380" r:id="rId65"/>
    <p:sldId id="379" r:id="rId66"/>
    <p:sldId id="378" r:id="rId67"/>
    <p:sldId id="377" r:id="rId68"/>
    <p:sldId id="412" r:id="rId69"/>
    <p:sldId id="386" r:id="rId70"/>
    <p:sldId id="390" r:id="rId71"/>
    <p:sldId id="396" r:id="rId72"/>
    <p:sldId id="397" r:id="rId73"/>
    <p:sldId id="398" r:id="rId74"/>
    <p:sldId id="413" r:id="rId75"/>
    <p:sldId id="384" r:id="rId76"/>
    <p:sldId id="391" r:id="rId77"/>
    <p:sldId id="392" r:id="rId78"/>
    <p:sldId id="394" r:id="rId79"/>
    <p:sldId id="421" r:id="rId80"/>
    <p:sldId id="420" r:id="rId81"/>
    <p:sldId id="415" r:id="rId82"/>
    <p:sldId id="389" r:id="rId83"/>
    <p:sldId id="416" r:id="rId84"/>
    <p:sldId id="419" r:id="rId85"/>
  </p:sldIdLst>
  <p:sldSz cx="9144000" cy="5143500" type="screen16x9"/>
  <p:notesSz cx="6858000" cy="9144000"/>
  <p:embeddedFontLst>
    <p:embeddedFont>
      <p:font typeface="Belleza" panose="020B0604020202020204" charset="0"/>
      <p:regular r:id="rId87"/>
    </p:embeddedFont>
    <p:embeddedFont>
      <p:font typeface="Calibri" panose="020F0502020204030204" pitchFamily="34" charset="0"/>
      <p:regular r:id="rId88"/>
      <p:bold r:id="rId89"/>
      <p:italic r:id="rId90"/>
      <p:boldItalic r:id="rId91"/>
    </p:embeddedFont>
    <p:embeddedFont>
      <p:font typeface="Cambria Math" panose="02040503050406030204" pitchFamily="18" charset="0"/>
      <p:regular r:id="rId92"/>
    </p:embeddedFont>
    <p:embeddedFont>
      <p:font typeface="Caveat" panose="020B0604020202020204" charset="0"/>
      <p:regular r:id="rId93"/>
      <p:bold r:id="rId94"/>
    </p:embeddedFont>
    <p:embeddedFont>
      <p:font typeface="Helvetica Neue" panose="020B0604020202020204" charset="0"/>
      <p:regular r:id="rId95"/>
      <p:bold r:id="rId96"/>
      <p:italic r:id="rId97"/>
      <p:boldItalic r:id="rId98"/>
    </p:embeddedFont>
    <p:embeddedFont>
      <p:font typeface="Helvetica Neue Light" panose="020B0604020202020204" charset="0"/>
      <p:regular r:id="rId99"/>
      <p:bold r:id="rId100"/>
      <p:italic r:id="rId101"/>
      <p:boldItalic r:id="rId102"/>
    </p:embeddedFont>
    <p:embeddedFont>
      <p:font typeface="Marcellus" panose="020B0604020202020204" charset="0"/>
      <p:regular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852" autoAdjust="0"/>
  </p:normalViewPr>
  <p:slideViewPr>
    <p:cSldViewPr snapToGrid="0">
      <p:cViewPr varScale="1">
        <p:scale>
          <a:sx n="112" d="100"/>
          <a:sy n="112" d="100"/>
        </p:scale>
        <p:origin x="1506"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4.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 name="Google Shape;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err="1"/>
              <a:t>We</a:t>
            </a:r>
            <a:r>
              <a:rPr lang="fr-CA" dirty="0"/>
              <a:t> </a:t>
            </a:r>
            <a:r>
              <a:rPr lang="fr-CA" dirty="0" err="1"/>
              <a:t>will</a:t>
            </a:r>
            <a:r>
              <a:rPr lang="fr-CA" dirty="0"/>
              <a:t> talk about clustering high </a:t>
            </a:r>
            <a:r>
              <a:rPr lang="fr-CA" dirty="0" err="1"/>
              <a:t>dimensional</a:t>
            </a:r>
            <a:r>
              <a:rPr lang="fr-CA" dirty="0"/>
              <a:t> data. In the first portion of the talk, </a:t>
            </a:r>
            <a:r>
              <a:rPr lang="fr-CA" dirty="0" err="1"/>
              <a:t>we</a:t>
            </a:r>
            <a:r>
              <a:rPr lang="fr-CA" dirty="0"/>
              <a:t> </a:t>
            </a:r>
            <a:r>
              <a:rPr lang="fr-CA" dirty="0" err="1"/>
              <a:t>explain</a:t>
            </a:r>
            <a:r>
              <a:rPr lang="fr-CA" dirty="0"/>
              <a:t> the challenges of </a:t>
            </a:r>
            <a:r>
              <a:rPr lang="fr-CA" dirty="0" err="1"/>
              <a:t>this</a:t>
            </a:r>
            <a:r>
              <a:rPr lang="fr-CA" dirty="0"/>
              <a:t> </a:t>
            </a:r>
            <a:r>
              <a:rPr lang="fr-CA" dirty="0" err="1"/>
              <a:t>task</a:t>
            </a:r>
            <a:r>
              <a:rPr lang="fr-CA" dirty="0"/>
              <a:t>. </a:t>
            </a:r>
            <a:r>
              <a:rPr lang="fr-CA" dirty="0" err="1"/>
              <a:t>Then</a:t>
            </a:r>
            <a:r>
              <a:rPr lang="fr-CA" dirty="0"/>
              <a:t> </a:t>
            </a:r>
            <a:r>
              <a:rPr lang="fr-CA" dirty="0" err="1"/>
              <a:t>we</a:t>
            </a:r>
            <a:r>
              <a:rPr lang="fr-CA" dirty="0"/>
              <a:t> </a:t>
            </a:r>
            <a:r>
              <a:rPr lang="fr-CA" dirty="0" err="1"/>
              <a:t>present</a:t>
            </a:r>
            <a:r>
              <a:rPr lang="fr-CA" dirty="0"/>
              <a:t> </a:t>
            </a:r>
            <a:r>
              <a:rPr lang="fr-CA" dirty="0" err="1"/>
              <a:t>results</a:t>
            </a:r>
            <a:r>
              <a:rPr lang="fr-CA" dirty="0"/>
              <a:t> </a:t>
            </a:r>
            <a:r>
              <a:rPr lang="fr-CA" dirty="0" err="1"/>
              <a:t>from</a:t>
            </a:r>
            <a:r>
              <a:rPr lang="fr-CA" dirty="0"/>
              <a:t> data exploration </a:t>
            </a:r>
            <a:r>
              <a:rPr lang="fr-CA" dirty="0" err="1"/>
              <a:t>that</a:t>
            </a:r>
            <a:r>
              <a:rPr lang="fr-CA" dirty="0"/>
              <a:t> </a:t>
            </a:r>
            <a:r>
              <a:rPr lang="fr-CA" dirty="0" err="1"/>
              <a:t>will</a:t>
            </a:r>
            <a:r>
              <a:rPr lang="fr-CA" dirty="0"/>
              <a:t> </a:t>
            </a:r>
            <a:r>
              <a:rPr lang="fr-CA" dirty="0" err="1"/>
              <a:t>hopefully</a:t>
            </a:r>
            <a:r>
              <a:rPr lang="fr-CA" dirty="0"/>
              <a:t> lead to </a:t>
            </a:r>
            <a:r>
              <a:rPr lang="fr-CA" dirty="0" err="1"/>
              <a:t>inspiring</a:t>
            </a:r>
            <a:r>
              <a:rPr lang="fr-CA" dirty="0"/>
              <a:t> discussions and good </a:t>
            </a:r>
            <a:r>
              <a:rPr lang="fr-CA" dirty="0" err="1"/>
              <a:t>ideas</a:t>
            </a:r>
            <a:r>
              <a:rPr lang="fr-CA" dirty="0"/>
              <a: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2049eadc1f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2049eadc1f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look at some common clustering algorithms on metric spaces.</a:t>
            </a:r>
            <a:endParaRPr dirty="0"/>
          </a:p>
        </p:txBody>
      </p:sp>
    </p:spTree>
    <p:extLst>
      <p:ext uri="{BB962C8B-B14F-4D97-AF65-F5344CB8AC3E}">
        <p14:creationId xmlns:p14="http://schemas.microsoft.com/office/powerpoint/2010/main" val="122251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049eadc1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2049eadc1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start with K-Means.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2088bf9471637d8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2088bf9471637d8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K-means starts by randomly placing initial centroids, assigning points to their closest centroid, and then moving the centroid to the average of the points assigned to it. </a:t>
            </a:r>
            <a:br>
              <a:rPr lang="en" dirty="0"/>
            </a:br>
            <a:br>
              <a:rPr lang="en" dirty="0"/>
            </a:br>
            <a:r>
              <a:rPr lang="en" dirty="0"/>
              <a:t>By assigning points to their closest centroid, the algorithm indirectly assume that clusters are spherical.</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2049eadc1f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2049eadc1f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3ed0c75c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3ed0c75c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Progressively merging clusters by merging the closest pair of clusters at each step – where the closeness of clusters is the minimum distance between them.</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23ed0c75c6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 name="Google Shape;120;g123ed0c75c6_1_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dirty="0"/>
              <a:t>This yields a a hierarchy, we then choose a cut.</a:t>
            </a:r>
          </a:p>
          <a:p>
            <a:pPr marL="0" lvl="0" indent="0" algn="l" rtl="0">
              <a:lnSpc>
                <a:spcPct val="117999"/>
              </a:lnSpc>
              <a:spcBef>
                <a:spcPts val="0"/>
              </a:spcBef>
              <a:spcAft>
                <a:spcPts val="0"/>
              </a:spcAft>
              <a:buNone/>
            </a:pPr>
            <a:r>
              <a:rPr lang="en" dirty="0"/>
              <a:t>Eliminates the assumption of spherical clusters.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21b140aab8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21b140aab8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However, it suffers from noise forming bridges. </a:t>
            </a:r>
          </a:p>
          <a:p>
            <a:pPr marL="0" lvl="0" indent="0" algn="l" rtl="0">
              <a:spcBef>
                <a:spcPts val="0"/>
              </a:spcBef>
              <a:spcAft>
                <a:spcPts val="0"/>
              </a:spcAft>
              <a:buNone/>
            </a:pPr>
            <a:r>
              <a:rPr lang="en" dirty="0"/>
              <a:t>Here we have 2 clusters, with a narrow bridge across the middle caused by a little bit of noise.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45f9dd3f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45f9dd3f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two clusters are merged together via the bridge at essentially the moment they form. </a:t>
            </a:r>
          </a:p>
          <a:p>
            <a:pPr marL="0" lvl="0" indent="0" algn="l" rtl="0">
              <a:spcBef>
                <a:spcPts val="0"/>
              </a:spcBef>
              <a:spcAft>
                <a:spcPts val="0"/>
              </a:spcAft>
              <a:buNone/>
            </a:pPr>
            <a:r>
              <a:rPr lang="en" dirty="0"/>
              <a:t>If we were to try to extract a 2 cluster solution to this we would likely get one very small cluster (possibly just a single point), and the rest.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2049eadc1f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2049eadc1f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5864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3ed0c75c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3ed0c75c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tx1"/>
                </a:solidFill>
                <a:latin typeface="Marcellus"/>
                <a:ea typeface="Marcellus"/>
                <a:cs typeface="Marcellus"/>
                <a:sym typeface="Marcellus"/>
              </a:rPr>
              <a:t>Complete linkage </a:t>
            </a:r>
            <a:r>
              <a:rPr lang="en" sz="1100" dirty="0">
                <a:solidFill>
                  <a:schemeClr val="bg2"/>
                </a:solidFill>
                <a:latin typeface="Marcellus"/>
                <a:ea typeface="Marcellus"/>
                <a:cs typeface="Marcellus"/>
                <a:sym typeface="Marcellus"/>
              </a:rPr>
              <a:t>same as single linkage with</a:t>
            </a:r>
            <a:r>
              <a:rPr lang="en" sz="1100" dirty="0">
                <a:solidFill>
                  <a:srgbClr val="7088B8"/>
                </a:solidFill>
              </a:rPr>
              <a:t> d</a:t>
            </a:r>
            <a:r>
              <a:rPr lang="en" sz="1100" dirty="0">
                <a:solidFill>
                  <a:srgbClr val="7088B8"/>
                </a:solidFill>
                <a:latin typeface="Marcellus"/>
                <a:ea typeface="Marcellus"/>
                <a:cs typeface="Marcellus"/>
                <a:sym typeface="Marcellus"/>
              </a:rPr>
              <a:t>istance between two clusters being the </a:t>
            </a:r>
            <a:r>
              <a:rPr lang="en" sz="1100" dirty="0">
                <a:solidFill>
                  <a:schemeClr val="tx1"/>
                </a:solidFill>
                <a:latin typeface="Marcellus"/>
                <a:ea typeface="Marcellus"/>
                <a:cs typeface="Marcellus"/>
                <a:sym typeface="Marcellus"/>
              </a:rPr>
              <a:t>maximum</a:t>
            </a:r>
            <a:r>
              <a:rPr lang="en" sz="1100" dirty="0">
                <a:solidFill>
                  <a:srgbClr val="7088B8"/>
                </a:solidFill>
                <a:latin typeface="Marcellus"/>
                <a:ea typeface="Marcellus"/>
                <a:cs typeface="Marcellus"/>
                <a:sym typeface="Marcellus"/>
              </a:rPr>
              <a:t> of any pair of points from each cluster.</a:t>
            </a:r>
            <a:br>
              <a:rPr lang="en" sz="1100" dirty="0">
                <a:solidFill>
                  <a:srgbClr val="7088B8"/>
                </a:solidFill>
                <a:latin typeface="Marcellus"/>
                <a:ea typeface="Marcellus"/>
                <a:cs typeface="Marcellus"/>
                <a:sym typeface="Marcellus"/>
              </a:rPr>
            </a:br>
            <a:endParaRPr lang="en" sz="1100" dirty="0">
              <a:solidFill>
                <a:srgbClr val="7088B8"/>
              </a:solidFill>
              <a:latin typeface="Marcellus"/>
              <a:ea typeface="Marcellus"/>
              <a:cs typeface="Marcellus"/>
              <a:sym typeface="Marcellus"/>
            </a:endParaRPr>
          </a:p>
          <a:p>
            <a:pPr marL="0" lvl="0" indent="0" algn="l" rtl="0">
              <a:spcBef>
                <a:spcPts val="0"/>
              </a:spcBef>
              <a:spcAft>
                <a:spcPts val="0"/>
              </a:spcAft>
              <a:buNone/>
            </a:pPr>
            <a:r>
              <a:rPr lang="en-US" sz="1100" b="0" i="0" u="none" strike="noStrike" dirty="0">
                <a:solidFill>
                  <a:srgbClr val="2C3E63"/>
                </a:solidFill>
                <a:effectLst/>
                <a:latin typeface="Marcellus" panose="020B0604020202020204" charset="0"/>
              </a:rPr>
              <a:t>Eliminates the noise problems of Single Linkage, but we still have the drawback that clusters are required to be “spherical”.</a:t>
            </a:r>
            <a:endParaRPr dirty="0"/>
          </a:p>
        </p:txBody>
      </p:sp>
    </p:spTree>
    <p:extLst>
      <p:ext uri="{BB962C8B-B14F-4D97-AF65-F5344CB8AC3E}">
        <p14:creationId xmlns:p14="http://schemas.microsoft.com/office/powerpoint/2010/main" val="1162019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031186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2049eadc1f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2049eadc1f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Single linkage is nice because it allows for all sorts of cluster shapes, but it suffers from noise. We kind of over-corrected for it with the complete linkage. </a:t>
            </a:r>
            <a:br>
              <a:rPr lang="en" dirty="0"/>
            </a:br>
            <a:r>
              <a:rPr lang="en" dirty="0"/>
              <a:t>HDBSCAN is trying to solve this.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1b140aab8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1b140aab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 improves single linkage clustering by introducing a density requirement: a point can’t be merged with a cluster unless it is dense.</a:t>
            </a:r>
          </a:p>
          <a:p>
            <a:pPr marL="0" lvl="0" indent="0" algn="l" rtl="0">
              <a:spcBef>
                <a:spcPts val="0"/>
              </a:spcBef>
              <a:spcAft>
                <a:spcPts val="0"/>
              </a:spcAft>
              <a:buNone/>
            </a:pPr>
            <a:r>
              <a:rPr lang="en" dirty="0"/>
              <a:t>And density is measured by having a sufficient number of neighboring points for some epsilon-balls.</a:t>
            </a:r>
          </a:p>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21b140aab8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21b140aab8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example, the three points forming the bridge only touch 2 neighbours each, while the clusters on either side have at least three. So it is possible to find a density threshold that avoids merging across the bridge too early.</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21b140aab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g121b140aab8_0_17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fr-CA" sz="2200" dirty="0">
                <a:latin typeface="Helvetica Neue"/>
                <a:ea typeface="Helvetica Neue"/>
                <a:cs typeface="Helvetica Neue"/>
                <a:sym typeface="Helvetica Neue"/>
              </a:rPr>
              <a:t>Just like for single linkage, </a:t>
            </a:r>
            <a:r>
              <a:rPr lang="fr-CA" sz="2200" dirty="0" err="1">
                <a:latin typeface="Helvetica Neue"/>
                <a:ea typeface="Helvetica Neue"/>
                <a:cs typeface="Helvetica Neue"/>
                <a:sym typeface="Helvetica Neue"/>
              </a:rPr>
              <a:t>we</a:t>
            </a:r>
            <a:r>
              <a:rPr lang="fr-CA" sz="2200" dirty="0">
                <a:latin typeface="Helvetica Neue"/>
                <a:ea typeface="Helvetica Neue"/>
                <a:cs typeface="Helvetica Neue"/>
                <a:sym typeface="Helvetica Neue"/>
              </a:rPr>
              <a:t> </a:t>
            </a:r>
            <a:r>
              <a:rPr lang="fr-CA" sz="2200" dirty="0" err="1">
                <a:latin typeface="Helvetica Neue"/>
                <a:ea typeface="Helvetica Neue"/>
                <a:cs typeface="Helvetica Neue"/>
                <a:sym typeface="Helvetica Neue"/>
              </a:rPr>
              <a:t>build</a:t>
            </a:r>
            <a:r>
              <a:rPr lang="fr-CA" sz="2200" dirty="0">
                <a:latin typeface="Helvetica Neue"/>
                <a:ea typeface="Helvetica Neue"/>
                <a:cs typeface="Helvetica Neue"/>
                <a:sym typeface="Helvetica Neue"/>
              </a:rPr>
              <a:t> a </a:t>
            </a:r>
            <a:r>
              <a:rPr lang="fr-CA" sz="2200" dirty="0" err="1">
                <a:latin typeface="Helvetica Neue"/>
                <a:ea typeface="Helvetica Neue"/>
                <a:cs typeface="Helvetica Neue"/>
                <a:sym typeface="Helvetica Neue"/>
              </a:rPr>
              <a:t>dendogram</a:t>
            </a:r>
            <a:r>
              <a:rPr lang="fr-CA" sz="2200" dirty="0">
                <a:latin typeface="Helvetica Neue"/>
                <a:ea typeface="Helvetica Neue"/>
                <a:cs typeface="Helvetica Neue"/>
                <a:sym typeface="Helvetica Neue"/>
              </a:rPr>
              <a:t>.</a:t>
            </a:r>
          </a:p>
          <a:p>
            <a:pPr marL="0" lvl="0" indent="0" algn="l" rtl="0">
              <a:lnSpc>
                <a:spcPct val="117999"/>
              </a:lnSpc>
              <a:spcBef>
                <a:spcPts val="0"/>
              </a:spcBef>
              <a:spcAft>
                <a:spcPts val="0"/>
              </a:spcAft>
              <a:buNone/>
            </a:pPr>
            <a:r>
              <a:rPr lang="fr-CA" sz="2200" dirty="0">
                <a:latin typeface="Helvetica Neue"/>
                <a:ea typeface="Helvetica Neue"/>
                <a:cs typeface="Helvetica Neue"/>
                <a:sym typeface="Helvetica Neue"/>
              </a:rPr>
              <a:t>DBSCAN: has a single </a:t>
            </a:r>
            <a:r>
              <a:rPr lang="fr-CA" sz="2200" dirty="0" err="1">
                <a:latin typeface="Helvetica Neue"/>
                <a:ea typeface="Helvetica Neue"/>
                <a:cs typeface="Helvetica Neue"/>
                <a:sym typeface="Helvetica Neue"/>
              </a:rPr>
              <a:t>cut</a:t>
            </a:r>
            <a:r>
              <a:rPr lang="fr-CA" sz="2200" dirty="0">
                <a:latin typeface="Helvetica Neue"/>
                <a:ea typeface="Helvetica Neue"/>
                <a:cs typeface="Helvetica Neue"/>
                <a:sym typeface="Helvetica Neue"/>
              </a:rPr>
              <a:t> for all.</a:t>
            </a:r>
          </a:p>
          <a:p>
            <a:pPr marL="0" lvl="0" indent="0" algn="l" rtl="0">
              <a:lnSpc>
                <a:spcPct val="117999"/>
              </a:lnSpc>
              <a:spcBef>
                <a:spcPts val="0"/>
              </a:spcBef>
              <a:spcAft>
                <a:spcPts val="0"/>
              </a:spcAft>
              <a:buNone/>
            </a:pPr>
            <a:r>
              <a:rPr lang="fr-CA" sz="2200" dirty="0">
                <a:latin typeface="Helvetica Neue"/>
                <a:ea typeface="Helvetica Neue"/>
                <a:cs typeface="Helvetica Neue"/>
                <a:sym typeface="Helvetica Neue"/>
              </a:rPr>
              <a:t>HDBSCAN: </a:t>
            </a:r>
            <a:r>
              <a:rPr lang="en" sz="2400" dirty="0"/>
              <a:t>solves an optimization problem. It trys to pick clusters to maximise their number of points by their persistence time.</a:t>
            </a:r>
            <a:endParaRPr sz="2200" dirty="0">
              <a:latin typeface="Helvetica Neue"/>
              <a:ea typeface="Helvetica Neue"/>
              <a:cs typeface="Helvetica Neue"/>
              <a:sym typeface="Helvetica Neu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2049eadc1f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2049eadc1f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how do these clustering algorithms do on the high dimensional data when we just apply it to the raw high dimensional data?</a:t>
            </a:r>
          </a:p>
        </p:txBody>
      </p:sp>
    </p:spTree>
    <p:extLst>
      <p:ext uri="{BB962C8B-B14F-4D97-AF65-F5344CB8AC3E}">
        <p14:creationId xmlns:p14="http://schemas.microsoft.com/office/powerpoint/2010/main" val="250753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2088bf9471637d8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2088bf9471637d8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is a small dataset in only 64 dimensions.</a:t>
            </a:r>
          </a:p>
          <a:p>
            <a:pPr marL="0" lvl="0" indent="0" algn="l" rtl="0">
              <a:spcBef>
                <a:spcPts val="0"/>
              </a:spcBef>
              <a:spcAft>
                <a:spcPts val="0"/>
              </a:spcAft>
              <a:buNone/>
            </a:pPr>
            <a:r>
              <a:rPr lang="en" dirty="0"/>
              <a:t>ARI and AMI are ways of scoring how well the clustering matched the ground truth clusters. 1.0 means a perfect match, 0.0 means random.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Here, we are doing okay. Note that the DBSCAN and HDBSCAN results are faded because they didn’t cluster all of the data and the scores are just for the data they did cluster. </a:t>
            </a:r>
            <a:r>
              <a:rPr lang="en-US" dirty="0"/>
              <a:t>The saturation of the </a:t>
            </a:r>
            <a:r>
              <a:rPr lang="en-US" dirty="0" err="1"/>
              <a:t>colour</a:t>
            </a:r>
            <a:r>
              <a:rPr lang="en-US" dirty="0"/>
              <a:t> indicates the proportion of points that were actually clustered and not identified as outliers.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39780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2088bf9471637d8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2088bf9471637d8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other digit datasets. </a:t>
            </a:r>
            <a:br>
              <a:rPr lang="en-US" dirty="0"/>
            </a:br>
            <a:r>
              <a:rPr lang="en-US" dirty="0"/>
              <a:t>With USPS we see huge changes. Single linkage breaks, HDBSCAN does well on the data it clusters, it clusters a very small amount of the data. K-Means gets middling scores.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Once we scale up to MNIST we see these same effects even more. </a:t>
            </a:r>
          </a:p>
        </p:txBody>
      </p:sp>
    </p:spTree>
    <p:extLst>
      <p:ext uri="{BB962C8B-B14F-4D97-AF65-F5344CB8AC3E}">
        <p14:creationId xmlns:p14="http://schemas.microsoft.com/office/powerpoint/2010/main" val="328312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2088bf9471637d8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2088bf9471637d8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COIL, we know the clusters are well defined, and there’s not much “noise”. So, single linkage does quite good, and because the clusters are tightly packed we get enough density for the density-based approaches to work.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But once we remove the regularity and we go the the Buildings dataset – random angles and different lighting conditions, all the algorithms breaks again. </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10789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18acfdb08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18acfdb08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These algorithms typically work. So what is the problem with high dimensional data?</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2049eadc1f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2049eadc1f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High dimensional data breaks many of the intuitions we keep in mind when thinking about “spatial” style clustering.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12049eadc1f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12049eadc1f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One definition of clustering is that we have points from some metric space, and we want to return a set of non-overlapping subsets of those points. There exists a large number of </a:t>
            </a:r>
            <a:r>
              <a:rPr lang="en-US" dirty="0"/>
              <a:t>variants of this definition, but we will focus on this one.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Evaluating clustering methods is hard, unless we have ground truth </a:t>
            </a:r>
            <a:r>
              <a:rPr lang="en-US" dirty="0" err="1"/>
              <a:t>clusterings</a:t>
            </a:r>
            <a:r>
              <a:rPr lang="en-US" dirty="0"/>
              <a:t>. As we have seen yesterday, artificial benchmarks are often used for this purpose. But, as we will see later, high dimension is non intuitive, so we want to avoid relying on a generative model that might generate data with different properties than what is observed in real applications.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this reason, we will use real labelled high dimensional datasets as our benchmarks.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2049eadc1f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2049eadc1f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Distances in high dimensional spaces just don’t work well.</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245f9dd3f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245f9dd3f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main problem is that in high dimensions everything looks equidistant.</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21b140aab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21b140aab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we show a histogram of the distances to the 20 nearest neighbors of points randomly sampled in two dimensions, 8 dimensions, 32 dimensions, and 128 dimensions. </a:t>
            </a:r>
          </a:p>
          <a:p>
            <a:pPr marL="0" lvl="0" indent="0" algn="l" rtl="0">
              <a:spcBef>
                <a:spcPts val="0"/>
              </a:spcBef>
              <a:spcAft>
                <a:spcPts val="0"/>
              </a:spcAft>
              <a:buNone/>
            </a:pPr>
            <a:r>
              <a:rPr lang="en" dirty="0"/>
              <a:t>In 2D everything is near the origin, but as we go to higher dimensions the shortest distances are all quite long already.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128D, the distance between your first and 20</a:t>
            </a:r>
            <a:r>
              <a:rPr lang="en" baseline="30000" dirty="0"/>
              <a:t>th</a:t>
            </a:r>
            <a:r>
              <a:rPr lang="en" dirty="0"/>
              <a:t> neighbors vary between roughly 12 and 15?</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21b140aab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21b140aab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relatively speaking – if we scale by the largest distance we see for each dimensions – we get tighter and tighter distributions. Everything looks like it is the same distance apart in high dimensions. </a:t>
            </a:r>
            <a:br>
              <a:rPr lang="en" dirty="0"/>
            </a:br>
            <a:br>
              <a:rPr lang="en" dirty="0"/>
            </a:br>
            <a:r>
              <a:rPr lang="en" dirty="0"/>
              <a:t>Brigde problems of single linkage is likely to happen in a high dimensional space.</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21b140aab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21b140aab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Another annoying point is hubs.</a:t>
            </a:r>
            <a:endParaRPr dirty="0"/>
          </a:p>
        </p:txBody>
      </p:sp>
    </p:spTree>
    <p:extLst>
      <p:ext uri="{BB962C8B-B14F-4D97-AF65-F5344CB8AC3E}">
        <p14:creationId xmlns:p14="http://schemas.microsoft.com/office/powerpoint/2010/main" val="2360395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21b140aab8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21b140aab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high dimensions all data lives in the “corners”. </a:t>
            </a:r>
          </a:p>
          <a:p>
            <a:pPr marL="0" lvl="0" indent="0" algn="l" rtl="0">
              <a:spcBef>
                <a:spcPts val="0"/>
              </a:spcBef>
              <a:spcAft>
                <a:spcPts val="0"/>
              </a:spcAft>
              <a:buNone/>
            </a:pPr>
            <a:r>
              <a:rPr lang="en" dirty="0"/>
              <a:t>What do we mean? In 2 and 3d , the ratio of the sphere volume to the box volume is quite large. But as the dimension goes up, this ratio shrinks to zero – all the volume is in the corners of the box and none is in the sphere.</a:t>
            </a:r>
            <a:endParaRPr dirty="0"/>
          </a:p>
        </p:txBody>
      </p:sp>
    </p:spTree>
    <p:extLst>
      <p:ext uri="{BB962C8B-B14F-4D97-AF65-F5344CB8AC3E}">
        <p14:creationId xmlns:p14="http://schemas.microsoft.com/office/powerpoint/2010/main" val="701632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1b140aab8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21b140aab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the effect of that? – Anything that is slightly closer to the center is viewed as “close” by any point in a corner – because most points are in their own corner, and corners are all far away from each other.</a:t>
            </a:r>
            <a:endParaRPr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K-means’ centroids, being the average of points, will likely be hubs themselves.</a:t>
            </a:r>
          </a:p>
          <a:p>
            <a:pPr marL="0" lvl="0" indent="0" algn="l" rtl="0">
              <a:spcBef>
                <a:spcPts val="0"/>
              </a:spcBef>
              <a:spcAft>
                <a:spcPts val="0"/>
              </a:spcAft>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Again, hubs will make the problem of bridging clusters for single linkage … much more common.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256523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2049eadc1f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2049eadc1f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Finally… density.</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1b140aab8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21b140aab8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Volume grows exponentially with dimension … we expect that.</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21b140aab8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21b140aab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we will never have enough have data to properly estimate densities.</a:t>
            </a:r>
          </a:p>
          <a:p>
            <a:pPr marL="0" lvl="0" indent="0" algn="l" rtl="0">
              <a:spcBef>
                <a:spcPts val="0"/>
              </a:spcBef>
              <a:spcAft>
                <a:spcPts val="0"/>
              </a:spcAft>
              <a:buNone/>
            </a:pPr>
            <a:r>
              <a:rPr lang="en-US" dirty="0"/>
              <a:t>Unless the data lives on some manifold of lower intrinsic dimension.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it turns out that in real cases, this is what happens!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2088bf9471637d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2088bf9471637d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All of these should be considered “toy datasets”, small and easy, but they’re still good enough to highlight the challenges of clustering high dimensional data. Doing well on these is a necessary, but not sufficient condition for a good high dimensional clustering algorithm.</a:t>
            </a:r>
            <a:endParaRPr dirty="0"/>
          </a:p>
        </p:txBody>
      </p:sp>
    </p:spTree>
    <p:extLst>
      <p:ext uri="{BB962C8B-B14F-4D97-AF65-F5344CB8AC3E}">
        <p14:creationId xmlns:p14="http://schemas.microsoft.com/office/powerpoint/2010/main" val="1224434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2049eadc1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2049eadc1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Does dimension reduction help at all? </a:t>
            </a:r>
            <a:endParaRPr dirty="0"/>
          </a:p>
        </p:txBody>
      </p:sp>
    </p:spTree>
    <p:extLst>
      <p:ext uri="{BB962C8B-B14F-4D97-AF65-F5344CB8AC3E}">
        <p14:creationId xmlns:p14="http://schemas.microsoft.com/office/powerpoint/2010/main" val="35766008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2088bf9471637d8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2088bf9471637d8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apply 2 dimension reduction techniques: PCA which is a linear projection to a lower dimensional space that preserves the variance as much as possible, and UMAP that I will describe in a few slides.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We see that with UMAP, everything just does better. Even K-Means and complete linkage get good results, and the density based algorithms now cluster pretty much all the data. PCA doesn’t seem to help much.</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4135245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2088bf9471637d8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2088bf9471637d8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Apart for the COIL dataset, UMAP helps on all datasets.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For USPS and MNIST: UMAP helps a lot, for all clustering algorithms.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For COIL: a linear reduction such as PCA works better for single linkage and density-based approaches. UMAP helps with the “spherical” assumption.</a:t>
            </a:r>
          </a:p>
          <a:p>
            <a:pPr marL="0" lvl="0" indent="0" algn="l" rtl="0">
              <a:spcBef>
                <a:spcPts val="0"/>
              </a:spcBef>
              <a:spcAft>
                <a:spcPts val="0"/>
              </a:spcAft>
              <a:buNone/>
            </a:pPr>
            <a:r>
              <a:rPr lang="en" dirty="0"/>
              <a:t>For Buildings: </a:t>
            </a:r>
            <a:r>
              <a:rPr lang="en-US" dirty="0"/>
              <a:t>One problem we observe with the original data or the PCA reduced data, is that the density-based clustering algorithms identify a large proportion of the points as noise points. UMAP doesn't suffer from this </a:t>
            </a:r>
            <a:r>
              <a:rPr lang="en-US" dirty="0" err="1"/>
              <a:t>behaviour</a:t>
            </a:r>
            <a:r>
              <a:rPr lang="en-US" dirty="0"/>
              <a:t> as much.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Overall, the UMAP representation yields better results with any of the clustering algorithms, but generally performs better with HDBSCAN.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overall UMAP+HDBSCAN produce better cluster while clustering a larger proportion of points.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414088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21b140aab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21b140aab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err="1"/>
              <a:t>What</a:t>
            </a:r>
            <a:r>
              <a:rPr lang="fr-CA" dirty="0"/>
              <a:t> </a:t>
            </a:r>
            <a:r>
              <a:rPr lang="fr-CA" dirty="0" err="1"/>
              <a:t>is</a:t>
            </a:r>
            <a:r>
              <a:rPr lang="fr-CA" dirty="0"/>
              <a:t> UMAP? – in 3 slides!</a:t>
            </a:r>
            <a:endParaRPr dirty="0"/>
          </a:p>
        </p:txBody>
      </p:sp>
    </p:spTree>
    <p:extLst>
      <p:ext uri="{BB962C8B-B14F-4D97-AF65-F5344CB8AC3E}">
        <p14:creationId xmlns:p14="http://schemas.microsoft.com/office/powerpoint/2010/main" val="24467918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21b140aab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21b140aab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a:t>UMAP starts by </a:t>
            </a:r>
            <a:r>
              <a:rPr lang="fr-CA" dirty="0" err="1"/>
              <a:t>constructing</a:t>
            </a:r>
            <a:r>
              <a:rPr lang="fr-CA" dirty="0"/>
              <a:t> a k-NN graph, as a </a:t>
            </a:r>
            <a:r>
              <a:rPr lang="fr-CA" dirty="0" err="1"/>
              <a:t>weighted</a:t>
            </a:r>
            <a:r>
              <a:rPr lang="fr-CA" dirty="0"/>
              <a:t> </a:t>
            </a:r>
            <a:r>
              <a:rPr lang="fr-CA" dirty="0" err="1"/>
              <a:t>directed</a:t>
            </a:r>
            <a:r>
              <a:rPr lang="fr-CA" dirty="0"/>
              <a:t> graph. The </a:t>
            </a:r>
            <a:r>
              <a:rPr lang="fr-CA" dirty="0" err="1"/>
              <a:t>weights</a:t>
            </a:r>
            <a:r>
              <a:rPr lang="fr-CA" dirty="0"/>
              <a:t> </a:t>
            </a:r>
            <a:r>
              <a:rPr lang="fr-CA" dirty="0" err="1"/>
              <a:t>depend</a:t>
            </a:r>
            <a:r>
              <a:rPr lang="fr-CA" dirty="0"/>
              <a:t> on the distance to the </a:t>
            </a:r>
            <a:r>
              <a:rPr lang="fr-CA" dirty="0" err="1"/>
              <a:t>closest</a:t>
            </a:r>
            <a:r>
              <a:rPr lang="fr-CA" dirty="0"/>
              <a:t> </a:t>
            </a:r>
            <a:r>
              <a:rPr lang="fr-CA" dirty="0" err="1"/>
              <a:t>neighbor</a:t>
            </a:r>
            <a:r>
              <a:rPr lang="fr-CA" dirty="0"/>
              <a:t>, and are </a:t>
            </a:r>
            <a:r>
              <a:rPr lang="fr-CA" dirty="0" err="1"/>
              <a:t>normalized</a:t>
            </a:r>
            <a:r>
              <a:rPr lang="fr-CA" dirty="0"/>
              <a:t> </a:t>
            </a:r>
            <a:r>
              <a:rPr lang="fr-CA" dirty="0" err="1"/>
              <a:t>so</a:t>
            </a:r>
            <a:r>
              <a:rPr lang="fr-CA" dirty="0"/>
              <a:t> </a:t>
            </a:r>
            <a:r>
              <a:rPr lang="fr-CA" dirty="0" err="1"/>
              <a:t>that</a:t>
            </a:r>
            <a:r>
              <a:rPr lang="fr-CA" dirty="0"/>
              <a:t> the </a:t>
            </a:r>
            <a:r>
              <a:rPr lang="fr-CA" dirty="0" err="1"/>
              <a:t>weighted</a:t>
            </a:r>
            <a:r>
              <a:rPr lang="fr-CA" dirty="0"/>
              <a:t> </a:t>
            </a:r>
            <a:r>
              <a:rPr lang="fr-CA" dirty="0" err="1"/>
              <a:t>degree</a:t>
            </a:r>
            <a:r>
              <a:rPr lang="fr-CA" dirty="0"/>
              <a:t> of all </a:t>
            </a:r>
            <a:r>
              <a:rPr lang="fr-CA" dirty="0" err="1"/>
              <a:t>nodes</a:t>
            </a:r>
            <a:r>
              <a:rPr lang="fr-CA" dirty="0"/>
              <a:t> </a:t>
            </a:r>
            <a:r>
              <a:rPr lang="fr-CA" dirty="0" err="1"/>
              <a:t>is</a:t>
            </a:r>
            <a:r>
              <a:rPr lang="fr-CA" dirty="0"/>
              <a:t> a constant.</a:t>
            </a:r>
          </a:p>
          <a:p>
            <a:pPr marL="0" lvl="0" indent="0" algn="l" rtl="0">
              <a:spcBef>
                <a:spcPts val="0"/>
              </a:spcBef>
              <a:spcAft>
                <a:spcPts val="0"/>
              </a:spcAft>
              <a:buNone/>
            </a:pPr>
            <a:endParaRPr lang="fr-CA" dirty="0"/>
          </a:p>
          <a:p>
            <a:pPr marL="0" lvl="0" indent="0" algn="l" rtl="0">
              <a:spcBef>
                <a:spcPts val="0"/>
              </a:spcBef>
              <a:spcAft>
                <a:spcPts val="0"/>
              </a:spcAft>
              <a:buNone/>
            </a:pPr>
            <a:r>
              <a:rPr lang="fr-CA" dirty="0"/>
              <a:t>It </a:t>
            </a:r>
            <a:r>
              <a:rPr lang="fr-CA" dirty="0" err="1"/>
              <a:t>then</a:t>
            </a:r>
            <a:r>
              <a:rPr lang="fr-CA" dirty="0"/>
              <a:t> </a:t>
            </a:r>
            <a:r>
              <a:rPr lang="fr-CA" dirty="0" err="1"/>
              <a:t>makes</a:t>
            </a:r>
            <a:r>
              <a:rPr lang="fr-CA" dirty="0"/>
              <a:t> an </a:t>
            </a:r>
            <a:r>
              <a:rPr lang="fr-CA" dirty="0" err="1"/>
              <a:t>undirected</a:t>
            </a:r>
            <a:r>
              <a:rPr lang="fr-CA" dirty="0"/>
              <a:t> graph (</a:t>
            </a:r>
            <a:r>
              <a:rPr lang="fr-CA" dirty="0" err="1"/>
              <a:t>which</a:t>
            </a:r>
            <a:r>
              <a:rPr lang="fr-CA" dirty="0"/>
              <a:t> </a:t>
            </a:r>
            <a:r>
              <a:rPr lang="fr-CA" dirty="0" err="1"/>
              <a:t>we</a:t>
            </a:r>
            <a:r>
              <a:rPr lang="fr-CA" dirty="0"/>
              <a:t> </a:t>
            </a:r>
            <a:r>
              <a:rPr lang="fr-CA" dirty="0" err="1"/>
              <a:t>will</a:t>
            </a:r>
            <a:r>
              <a:rPr lang="fr-CA" dirty="0"/>
              <a:t> call the UMAP graph) by </a:t>
            </a:r>
            <a:r>
              <a:rPr lang="fr-CA" dirty="0" err="1"/>
              <a:t>taking</a:t>
            </a:r>
            <a:r>
              <a:rPr lang="fr-CA" dirty="0"/>
              <a:t> the </a:t>
            </a:r>
            <a:r>
              <a:rPr lang="fr-CA" dirty="0" err="1"/>
              <a:t>fuzzy</a:t>
            </a:r>
            <a:r>
              <a:rPr lang="fr-CA" dirty="0"/>
              <a:t> union or </a:t>
            </a:r>
            <a:r>
              <a:rPr lang="fr-CA" dirty="0" err="1"/>
              <a:t>fuzzy</a:t>
            </a:r>
            <a:r>
              <a:rPr lang="fr-CA" dirty="0"/>
              <a:t> intersection of the </a:t>
            </a:r>
            <a:r>
              <a:rPr lang="fr-CA" dirty="0" err="1"/>
              <a:t>directed</a:t>
            </a:r>
            <a:r>
              <a:rPr lang="fr-CA" dirty="0"/>
              <a:t> </a:t>
            </a:r>
            <a:r>
              <a:rPr lang="fr-CA" dirty="0" err="1"/>
              <a:t>edges</a:t>
            </a:r>
            <a:r>
              <a:rPr lang="fr-CA" dirty="0"/>
              <a:t>.</a:t>
            </a:r>
          </a:p>
        </p:txBody>
      </p:sp>
    </p:spTree>
    <p:extLst>
      <p:ext uri="{BB962C8B-B14F-4D97-AF65-F5344CB8AC3E}">
        <p14:creationId xmlns:p14="http://schemas.microsoft.com/office/powerpoint/2010/main" val="17312735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27d35e57c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 name="Google Shape;205;g127d35e57cb_0_1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400" dirty="0"/>
              <a:t>UMAP uses a gradient descent to optimize the cross entropy of this graph in the two spaces: before and after reduction. </a:t>
            </a:r>
          </a:p>
          <a:p>
            <a:pPr marL="0" lvl="0" indent="0" algn="l" rtl="0">
              <a:lnSpc>
                <a:spcPct val="117999"/>
              </a:lnSpc>
              <a:spcBef>
                <a:spcPts val="0"/>
              </a:spcBef>
              <a:spcAft>
                <a:spcPts val="0"/>
              </a:spcAft>
              <a:buNone/>
            </a:pPr>
            <a:endParaRPr lang="en" sz="2200" dirty="0">
              <a:latin typeface="Helvetica Neue"/>
              <a:sym typeface="Helvetica Neue"/>
            </a:endParaRPr>
          </a:p>
          <a:p>
            <a:pPr marL="0" lvl="0" indent="0" algn="l" rtl="0">
              <a:lnSpc>
                <a:spcPct val="117999"/>
              </a:lnSpc>
              <a:spcBef>
                <a:spcPts val="0"/>
              </a:spcBef>
              <a:spcAft>
                <a:spcPts val="0"/>
              </a:spcAft>
              <a:buNone/>
            </a:pPr>
            <a:r>
              <a:rPr lang="en" sz="2200" dirty="0">
                <a:latin typeface="Helvetica Neue"/>
                <a:sym typeface="Helvetica Neue"/>
              </a:rPr>
              <a:t>In the gradient descent, n</a:t>
            </a:r>
            <a:r>
              <a:rPr lang="en" sz="2200" dirty="0">
                <a:latin typeface="Helvetica Neue"/>
                <a:ea typeface="Helvetica Neue"/>
                <a:cs typeface="Helvetica Neue"/>
                <a:sym typeface="Helvetica Neue"/>
              </a:rPr>
              <a:t>odes have a repulsive force between them (decaying with distance) . Nodes connected by edges have an attractive force pulling them together.</a:t>
            </a:r>
          </a:p>
          <a:p>
            <a:pPr marL="0" lvl="0" indent="0" algn="l" rtl="0">
              <a:lnSpc>
                <a:spcPct val="117999"/>
              </a:lnSpc>
              <a:spcBef>
                <a:spcPts val="0"/>
              </a:spcBef>
              <a:spcAft>
                <a:spcPts val="0"/>
              </a:spcAft>
              <a:buNone/>
            </a:pPr>
            <a:r>
              <a:rPr lang="en" sz="2200" dirty="0">
                <a:latin typeface="Helvetica Neue"/>
                <a:ea typeface="Helvetica Neue"/>
                <a:cs typeface="Helvetica Neue"/>
                <a:sym typeface="Helvetica Neue"/>
              </a:rPr>
              <a:t>This is run for a pre-determined number of epochs, and the forces reduces with the number of epochs.</a:t>
            </a:r>
          </a:p>
        </p:txBody>
      </p:sp>
    </p:spTree>
    <p:extLst>
      <p:ext uri="{BB962C8B-B14F-4D97-AF65-F5344CB8AC3E}">
        <p14:creationId xmlns:p14="http://schemas.microsoft.com/office/powerpoint/2010/main" val="24414186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21b140aab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21b140aab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effect of this is that our nearest distance distributions now all look roughly the same regardless of the ambient dimensionality of the space.</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973090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21b140aab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21b140aab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18335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2088bf9471637d8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2088bf9471637d8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is a plot of the UMAP generated graph with vertices placed where the UMAP 2d layout would put them. You can see the nice dense clusters in the layout. But there are also a lot of edges between the clusters.</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2088bf9471637d8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22088bf9471637d8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With USPS we see the same, but worse.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2088bf9471637d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2088bf9471637d8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first dataset in pen digits. Its about 2000 images of hand-written digits. It is small enough that you don’t really need to worry about making your algorithm run fast. </a:t>
            </a:r>
            <a:endParaRPr dirty="0"/>
          </a:p>
        </p:txBody>
      </p:sp>
    </p:spTree>
    <p:extLst>
      <p:ext uri="{BB962C8B-B14F-4D97-AF65-F5344CB8AC3E}">
        <p14:creationId xmlns:p14="http://schemas.microsoft.com/office/powerpoint/2010/main" val="28209440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2088bf9471637d8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2088bf9471637d8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MNIST shows the problem only gets worse.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22088bf9471637d8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22088bf9471637d8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With COIL we can see the circles due to the 360 degree rotation around each object. But even in this case there are some inter-cluster edges.</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2088bf9471637d8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2088bf9471637d8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And the building dataset shows why it is so hard: we don’t have high edge density. </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21b140aab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21b140aab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90707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f3ec80467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f3ec80467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Even though clustering high dimensional data is hard, in practice the pipeline UMAP-HDBSCAN has proven to be very successful in practice. </a:t>
            </a:r>
            <a:br>
              <a:rPr lang="en-US" dirty="0"/>
            </a:br>
            <a:r>
              <a:rPr lang="en-US" dirty="0"/>
              <a:t>But UMAP is not optimized for this particular task. Is the function UMAP aims at optimizing the right one for a clustering task?  Is it over kill? Can we avoid some of the work? Can we improve and solve the high dimensional clustering properly?</a:t>
            </a:r>
            <a:endParaRPr dirty="0"/>
          </a:p>
        </p:txBody>
      </p:sp>
    </p:spTree>
    <p:extLst>
      <p:ext uri="{BB962C8B-B14F-4D97-AF65-F5344CB8AC3E}">
        <p14:creationId xmlns:p14="http://schemas.microsoft.com/office/powerpoint/2010/main" val="3314578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21b140aab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21b140aab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56845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f3ec80467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f3ec80467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UMAP initialized the points’ positions by finding the spectral embedding of the Laplacian of the graph. </a:t>
            </a:r>
          </a:p>
          <a:p>
            <a:pPr marL="0" lvl="0" indent="0" algn="l" rtl="0">
              <a:spcBef>
                <a:spcPts val="0"/>
              </a:spcBef>
              <a:spcAft>
                <a:spcPts val="0"/>
              </a:spcAft>
              <a:buNone/>
            </a:pPr>
            <a:r>
              <a:rPr lang="en-US" dirty="0"/>
              <a:t>Is this initialization sufficient for identifying clusters?</a:t>
            </a:r>
            <a:endParaRPr dirty="0"/>
          </a:p>
        </p:txBody>
      </p:sp>
    </p:spTree>
    <p:extLst>
      <p:ext uri="{BB962C8B-B14F-4D97-AF65-F5344CB8AC3E}">
        <p14:creationId xmlns:p14="http://schemas.microsoft.com/office/powerpoint/2010/main" val="22816693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2088bf9471637d8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2088bf9471637d8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err="1"/>
              <a:t>Here</a:t>
            </a:r>
            <a:r>
              <a:rPr lang="fr-CA" dirty="0"/>
              <a:t>, </a:t>
            </a:r>
            <a:r>
              <a:rPr lang="fr-CA" dirty="0" err="1"/>
              <a:t>we</a:t>
            </a:r>
            <a:r>
              <a:rPr lang="fr-CA" dirty="0"/>
              <a:t> </a:t>
            </a:r>
            <a:r>
              <a:rPr lang="fr-CA" dirty="0" err="1"/>
              <a:t>apply</a:t>
            </a:r>
            <a:r>
              <a:rPr lang="fr-CA" dirty="0"/>
              <a:t> UMAP to the </a:t>
            </a:r>
            <a:r>
              <a:rPr lang="fr-CA" dirty="0" err="1"/>
              <a:t>dataset</a:t>
            </a:r>
            <a:r>
              <a:rPr lang="fr-CA" dirty="0"/>
              <a:t> and </a:t>
            </a:r>
            <a:r>
              <a:rPr lang="fr-CA" dirty="0" err="1"/>
              <a:t>restrict</a:t>
            </a:r>
            <a:r>
              <a:rPr lang="fr-CA" dirty="0"/>
              <a:t> the gradient </a:t>
            </a:r>
            <a:r>
              <a:rPr lang="fr-CA" dirty="0" err="1"/>
              <a:t>descent</a:t>
            </a:r>
            <a:r>
              <a:rPr lang="fr-CA" dirty="0"/>
              <a:t> to 3, 5, 10 </a:t>
            </a:r>
            <a:r>
              <a:rPr lang="fr-CA" dirty="0" err="1"/>
              <a:t>epochs</a:t>
            </a:r>
            <a:r>
              <a:rPr lang="fr-CA" dirty="0"/>
              <a:t>. </a:t>
            </a:r>
            <a:r>
              <a:rPr lang="fr-CA" dirty="0" err="1"/>
              <a:t>We</a:t>
            </a:r>
            <a:r>
              <a:rPr lang="fr-CA" dirty="0"/>
              <a:t> run HDBSCAN on the </a:t>
            </a:r>
            <a:r>
              <a:rPr lang="fr-CA" dirty="0" err="1"/>
              <a:t>resulting</a:t>
            </a:r>
            <a:r>
              <a:rPr lang="fr-CA" dirty="0"/>
              <a:t> data.</a:t>
            </a:r>
          </a:p>
          <a:p>
            <a:pPr marL="0" lvl="0" indent="0" algn="l" rtl="0">
              <a:spcBef>
                <a:spcPts val="0"/>
              </a:spcBef>
              <a:spcAft>
                <a:spcPts val="0"/>
              </a:spcAft>
              <a:buNone/>
            </a:pPr>
            <a:r>
              <a:rPr lang="fr-CA" dirty="0" err="1"/>
              <a:t>Clearly</a:t>
            </a:r>
            <a:r>
              <a:rPr lang="fr-CA" dirty="0"/>
              <a:t>, the initial spectral </a:t>
            </a:r>
            <a:r>
              <a:rPr lang="fr-CA" dirty="0" err="1"/>
              <a:t>embedding</a:t>
            </a:r>
            <a:r>
              <a:rPr lang="fr-CA" dirty="0"/>
              <a:t> </a:t>
            </a:r>
            <a:r>
              <a:rPr lang="fr-CA" dirty="0" err="1"/>
              <a:t>is</a:t>
            </a:r>
            <a:r>
              <a:rPr lang="fr-CA" dirty="0"/>
              <a:t> not </a:t>
            </a:r>
            <a:r>
              <a:rPr lang="fr-CA" dirty="0" err="1"/>
              <a:t>precise</a:t>
            </a:r>
            <a:r>
              <a:rPr lang="fr-CA" dirty="0"/>
              <a:t> </a:t>
            </a:r>
            <a:r>
              <a:rPr lang="fr-CA" dirty="0" err="1"/>
              <a:t>enough</a:t>
            </a:r>
            <a:r>
              <a:rPr lang="fr-CA" dirty="0"/>
              <a:t> to </a:t>
            </a:r>
            <a:r>
              <a:rPr lang="fr-CA" dirty="0" err="1"/>
              <a:t>retrieve</a:t>
            </a:r>
            <a:r>
              <a:rPr lang="fr-CA" dirty="0"/>
              <a:t> the clusters. </a:t>
            </a:r>
            <a:r>
              <a:rPr lang="fr-CA" dirty="0" err="1"/>
              <a:t>However</a:t>
            </a:r>
            <a:r>
              <a:rPr lang="fr-CA" dirty="0"/>
              <a:t>, the </a:t>
            </a:r>
            <a:r>
              <a:rPr lang="fr-CA" dirty="0" err="1"/>
              <a:t>number</a:t>
            </a:r>
            <a:r>
              <a:rPr lang="fr-CA" dirty="0"/>
              <a:t> of </a:t>
            </a:r>
            <a:r>
              <a:rPr lang="fr-CA" dirty="0" err="1"/>
              <a:t>epochs</a:t>
            </a:r>
            <a:r>
              <a:rPr lang="fr-CA" dirty="0"/>
              <a:t> </a:t>
            </a:r>
            <a:r>
              <a:rPr lang="fr-CA" dirty="0" err="1"/>
              <a:t>required</a:t>
            </a:r>
            <a:r>
              <a:rPr lang="fr-CA" dirty="0"/>
              <a:t> </a:t>
            </a:r>
            <a:r>
              <a:rPr lang="fr-CA" dirty="0" err="1"/>
              <a:t>is</a:t>
            </a:r>
            <a:r>
              <a:rPr lang="fr-CA" dirty="0"/>
              <a:t> not </a:t>
            </a:r>
            <a:r>
              <a:rPr lang="fr-CA" dirty="0" err="1"/>
              <a:t>very</a:t>
            </a:r>
            <a:r>
              <a:rPr lang="fr-CA" dirty="0"/>
              <a:t> high </a:t>
            </a:r>
            <a:r>
              <a:rPr lang="fr-CA" dirty="0" err="1"/>
              <a:t>before</a:t>
            </a:r>
            <a:r>
              <a:rPr lang="fr-CA" dirty="0"/>
              <a:t> </a:t>
            </a:r>
            <a:r>
              <a:rPr lang="fr-CA" dirty="0" err="1"/>
              <a:t>stabilizing</a:t>
            </a:r>
            <a:r>
              <a:rPr lang="fr-CA" dirty="0"/>
              <a:t>. There </a:t>
            </a:r>
            <a:r>
              <a:rPr lang="fr-CA" dirty="0" err="1"/>
              <a:t>is</a:t>
            </a:r>
            <a:r>
              <a:rPr lang="fr-CA" dirty="0"/>
              <a:t> no big </a:t>
            </a:r>
            <a:r>
              <a:rPr lang="fr-CA" dirty="0" err="1"/>
              <a:t>improvements</a:t>
            </a:r>
            <a:r>
              <a:rPr lang="fr-CA" dirty="0"/>
              <a:t> </a:t>
            </a:r>
            <a:r>
              <a:rPr lang="fr-CA" dirty="0" err="1"/>
              <a:t>after</a:t>
            </a:r>
            <a:r>
              <a:rPr lang="fr-CA" dirty="0"/>
              <a:t> 50 </a:t>
            </a:r>
            <a:r>
              <a:rPr lang="fr-CA" dirty="0" err="1"/>
              <a:t>epochs</a:t>
            </a:r>
            <a:r>
              <a:rPr lang="fr-CA" dirty="0"/>
              <a:t>, </a:t>
            </a:r>
            <a:r>
              <a:rPr lang="fr-CA" dirty="0" err="1"/>
              <a:t>UMAP’s</a:t>
            </a:r>
            <a:r>
              <a:rPr lang="fr-CA" dirty="0"/>
              <a:t> default </a:t>
            </a:r>
            <a:r>
              <a:rPr lang="fr-CA" dirty="0" err="1"/>
              <a:t>is</a:t>
            </a:r>
            <a:r>
              <a:rPr lang="fr-CA" dirty="0"/>
              <a:t> 500.</a:t>
            </a:r>
          </a:p>
        </p:txBody>
      </p:sp>
    </p:spTree>
    <p:extLst>
      <p:ext uri="{BB962C8B-B14F-4D97-AF65-F5344CB8AC3E}">
        <p14:creationId xmlns:p14="http://schemas.microsoft.com/office/powerpoint/2010/main" val="30637325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2088bf9471637d8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2088bf9471637d8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a:t>This observation </a:t>
            </a:r>
            <a:r>
              <a:rPr lang="fr-CA" dirty="0" err="1"/>
              <a:t>holds</a:t>
            </a:r>
            <a:r>
              <a:rPr lang="fr-CA" dirty="0"/>
              <a:t> for all of </a:t>
            </a:r>
            <a:r>
              <a:rPr lang="fr-CA" dirty="0" err="1"/>
              <a:t>our</a:t>
            </a:r>
            <a:r>
              <a:rPr lang="fr-CA" dirty="0"/>
              <a:t> </a:t>
            </a:r>
            <a:r>
              <a:rPr lang="fr-CA" dirty="0" err="1"/>
              <a:t>datasets</a:t>
            </a:r>
            <a:r>
              <a:rPr lang="fr-CA" dirty="0"/>
              <a:t>: not </a:t>
            </a:r>
            <a:r>
              <a:rPr lang="fr-CA" dirty="0" err="1"/>
              <a:t>much</a:t>
            </a:r>
            <a:r>
              <a:rPr lang="fr-CA" dirty="0"/>
              <a:t> </a:t>
            </a:r>
            <a:r>
              <a:rPr lang="fr-CA" dirty="0" err="1"/>
              <a:t>improvement</a:t>
            </a:r>
            <a:r>
              <a:rPr lang="fr-CA" dirty="0"/>
              <a:t> </a:t>
            </a:r>
            <a:r>
              <a:rPr lang="fr-CA" dirty="0" err="1"/>
              <a:t>after</a:t>
            </a:r>
            <a:r>
              <a:rPr lang="fr-CA" dirty="0"/>
              <a:t> </a:t>
            </a:r>
            <a:r>
              <a:rPr lang="fr-CA" dirty="0" err="1"/>
              <a:t>roughly</a:t>
            </a:r>
            <a:r>
              <a:rPr lang="fr-CA" dirty="0"/>
              <a:t> 50 </a:t>
            </a:r>
            <a:r>
              <a:rPr lang="fr-CA" dirty="0" err="1"/>
              <a:t>epochs</a:t>
            </a:r>
            <a:r>
              <a:rPr lang="fr-CA" dirty="0"/>
              <a:t>.</a:t>
            </a:r>
          </a:p>
          <a:p>
            <a:pPr marL="0" lvl="0" indent="0" algn="l" rtl="0">
              <a:spcBef>
                <a:spcPts val="0"/>
              </a:spcBef>
              <a:spcAft>
                <a:spcPts val="0"/>
              </a:spcAft>
              <a:buNone/>
            </a:pPr>
            <a:r>
              <a:rPr lang="fr-CA" dirty="0"/>
              <a:t>So </a:t>
            </a:r>
            <a:r>
              <a:rPr lang="fr-CA" dirty="0" err="1"/>
              <a:t>this</a:t>
            </a:r>
            <a:r>
              <a:rPr lang="fr-CA" dirty="0"/>
              <a:t> tells us </a:t>
            </a:r>
            <a:r>
              <a:rPr lang="fr-CA" dirty="0" err="1"/>
              <a:t>that</a:t>
            </a:r>
            <a:r>
              <a:rPr lang="fr-CA" dirty="0"/>
              <a:t> the gradient </a:t>
            </a:r>
            <a:r>
              <a:rPr lang="fr-CA" dirty="0" err="1"/>
              <a:t>descent</a:t>
            </a:r>
            <a:r>
              <a:rPr lang="fr-CA" dirty="0"/>
              <a:t> </a:t>
            </a:r>
            <a:r>
              <a:rPr lang="fr-CA" dirty="0" err="1"/>
              <a:t>that</a:t>
            </a:r>
            <a:r>
              <a:rPr lang="fr-CA" dirty="0"/>
              <a:t> moves points </a:t>
            </a:r>
            <a:r>
              <a:rPr lang="fr-CA" dirty="0" err="1"/>
              <a:t>around</a:t>
            </a:r>
            <a:r>
              <a:rPr lang="fr-CA" dirty="0"/>
              <a:t> </a:t>
            </a:r>
            <a:r>
              <a:rPr lang="fr-CA" dirty="0" err="1"/>
              <a:t>is</a:t>
            </a:r>
            <a:r>
              <a:rPr lang="fr-CA" dirty="0"/>
              <a:t> a </a:t>
            </a:r>
            <a:r>
              <a:rPr lang="fr-CA" dirty="0" err="1"/>
              <a:t>necessary</a:t>
            </a:r>
            <a:r>
              <a:rPr lang="fr-CA" dirty="0"/>
              <a:t> </a:t>
            </a:r>
            <a:r>
              <a:rPr lang="fr-CA" dirty="0" err="1"/>
              <a:t>step</a:t>
            </a:r>
            <a:r>
              <a:rPr lang="fr-CA" dirty="0"/>
              <a:t> in </a:t>
            </a:r>
            <a:r>
              <a:rPr lang="fr-CA" dirty="0" err="1"/>
              <a:t>this</a:t>
            </a:r>
            <a:r>
              <a:rPr lang="fr-CA" dirty="0"/>
              <a:t> process. </a:t>
            </a:r>
            <a:endParaRPr dirty="0"/>
          </a:p>
        </p:txBody>
      </p:sp>
    </p:spTree>
    <p:extLst>
      <p:ext uri="{BB962C8B-B14F-4D97-AF65-F5344CB8AC3E}">
        <p14:creationId xmlns:p14="http://schemas.microsoft.com/office/powerpoint/2010/main" val="42080114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f3ec80467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f3ec80467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err="1"/>
              <a:t>When</a:t>
            </a:r>
            <a:r>
              <a:rPr lang="fr-CA" dirty="0"/>
              <a:t> </a:t>
            </a:r>
            <a:r>
              <a:rPr lang="fr-CA" dirty="0" err="1"/>
              <a:t>looking</a:t>
            </a:r>
            <a:r>
              <a:rPr lang="fr-CA" dirty="0"/>
              <a:t> at the plots of the UMAP graphs, </a:t>
            </a:r>
            <a:r>
              <a:rPr lang="fr-CA" dirty="0" err="1"/>
              <a:t>we</a:t>
            </a:r>
            <a:r>
              <a:rPr lang="fr-CA" dirty="0"/>
              <a:t> have </a:t>
            </a:r>
            <a:r>
              <a:rPr lang="fr-CA" dirty="0" err="1"/>
              <a:t>observed</a:t>
            </a:r>
            <a:r>
              <a:rPr lang="fr-CA" dirty="0"/>
              <a:t> high </a:t>
            </a:r>
            <a:r>
              <a:rPr lang="fr-CA" dirty="0" err="1"/>
              <a:t>internal</a:t>
            </a:r>
            <a:r>
              <a:rPr lang="fr-CA" dirty="0"/>
              <a:t> </a:t>
            </a:r>
            <a:r>
              <a:rPr lang="fr-CA" dirty="0" err="1"/>
              <a:t>edge</a:t>
            </a:r>
            <a:r>
              <a:rPr lang="fr-CA" dirty="0"/>
              <a:t> </a:t>
            </a:r>
            <a:r>
              <a:rPr lang="fr-CA" dirty="0" err="1"/>
              <a:t>density</a:t>
            </a:r>
            <a:r>
              <a:rPr lang="fr-CA" dirty="0"/>
              <a:t> for </a:t>
            </a:r>
            <a:r>
              <a:rPr lang="fr-CA" dirty="0" err="1"/>
              <a:t>most</a:t>
            </a:r>
            <a:r>
              <a:rPr lang="fr-CA" dirty="0"/>
              <a:t> of the </a:t>
            </a:r>
            <a:r>
              <a:rPr lang="fr-CA" dirty="0" err="1"/>
              <a:t>datasets</a:t>
            </a:r>
            <a:r>
              <a:rPr lang="fr-CA" dirty="0"/>
              <a:t>. </a:t>
            </a:r>
            <a:r>
              <a:rPr lang="fr-CA" dirty="0" err="1"/>
              <a:t>Could</a:t>
            </a:r>
            <a:r>
              <a:rPr lang="fr-CA" dirty="0"/>
              <a:t> </a:t>
            </a:r>
            <a:r>
              <a:rPr lang="fr-CA" dirty="0" err="1"/>
              <a:t>some</a:t>
            </a:r>
            <a:r>
              <a:rPr lang="fr-CA" dirty="0"/>
              <a:t> graph clustering </a:t>
            </a:r>
            <a:r>
              <a:rPr lang="fr-CA" dirty="0" err="1"/>
              <a:t>algorithms</a:t>
            </a:r>
            <a:r>
              <a:rPr lang="fr-CA" dirty="0"/>
              <a:t> capture </a:t>
            </a:r>
            <a:r>
              <a:rPr lang="fr-CA" dirty="0" err="1"/>
              <a:t>these</a:t>
            </a:r>
            <a:r>
              <a:rPr lang="fr-CA" dirty="0"/>
              <a:t> clusters? </a:t>
            </a:r>
            <a:r>
              <a:rPr lang="fr-CA" dirty="0" err="1"/>
              <a:t>That’s</a:t>
            </a:r>
            <a:r>
              <a:rPr lang="fr-CA" dirty="0"/>
              <a:t> </a:t>
            </a:r>
            <a:r>
              <a:rPr lang="fr-CA" dirty="0" err="1"/>
              <a:t>what</a:t>
            </a:r>
            <a:r>
              <a:rPr lang="fr-CA" dirty="0"/>
              <a:t> </a:t>
            </a:r>
            <a:r>
              <a:rPr lang="fr-CA" dirty="0" err="1"/>
              <a:t>modularity</a:t>
            </a:r>
            <a:r>
              <a:rPr lang="fr-CA" dirty="0"/>
              <a:t> </a:t>
            </a:r>
            <a:r>
              <a:rPr lang="fr-CA" dirty="0" err="1"/>
              <a:t>is</a:t>
            </a:r>
            <a:r>
              <a:rPr lang="fr-CA" dirty="0"/>
              <a:t> for.</a:t>
            </a:r>
            <a:endParaRPr dirty="0"/>
          </a:p>
        </p:txBody>
      </p:sp>
    </p:spTree>
    <p:extLst>
      <p:ext uri="{BB962C8B-B14F-4D97-AF65-F5344CB8AC3E}">
        <p14:creationId xmlns:p14="http://schemas.microsoft.com/office/powerpoint/2010/main" val="821167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2088bf9471637d8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2088bf9471637d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Next up is USPS digits. Higher dimensionality, larger dataset (about 10,000 samples). This provides a nice step up from pendigits.</a:t>
            </a:r>
            <a:endParaRPr dirty="0"/>
          </a:p>
        </p:txBody>
      </p:sp>
    </p:spTree>
    <p:extLst>
      <p:ext uri="{BB962C8B-B14F-4D97-AF65-F5344CB8AC3E}">
        <p14:creationId xmlns:p14="http://schemas.microsoft.com/office/powerpoint/2010/main" val="17246275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f3ec80467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f3ec80467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Given a clustering of vertices, modularity is just the proportion of edges that stay within a cluster above the expected number of within-cluster edges (under a null model). </a:t>
            </a:r>
          </a:p>
          <a:p>
            <a:pPr marL="0" lvl="0" indent="0" algn="l" rtl="0">
              <a:spcBef>
                <a:spcPts val="0"/>
              </a:spcBef>
              <a:spcAft>
                <a:spcPts val="0"/>
              </a:spcAft>
              <a:buNone/>
            </a:pPr>
            <a:r>
              <a:rPr lang="en" dirty="0"/>
              <a:t>We look for a clustering such that edges are much denser within cluster than expected at random.</a:t>
            </a: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fr-CA" dirty="0" err="1"/>
              <a:t>We</a:t>
            </a:r>
            <a:r>
              <a:rPr lang="fr-CA" dirty="0"/>
              <a:t> have </a:t>
            </a:r>
            <a:r>
              <a:rPr lang="fr-CA" dirty="0" err="1"/>
              <a:t>tested</a:t>
            </a:r>
            <a:r>
              <a:rPr lang="fr-CA" dirty="0"/>
              <a:t> a </a:t>
            </a:r>
            <a:r>
              <a:rPr lang="fr-CA" dirty="0" err="1"/>
              <a:t>number</a:t>
            </a:r>
            <a:r>
              <a:rPr lang="fr-CA" dirty="0"/>
              <a:t> of clustering </a:t>
            </a:r>
            <a:r>
              <a:rPr lang="fr-CA" dirty="0" err="1"/>
              <a:t>algorithms</a:t>
            </a:r>
            <a:r>
              <a:rPr lang="fr-CA" dirty="0"/>
              <a:t> (more </a:t>
            </a:r>
            <a:r>
              <a:rPr lang="fr-CA" dirty="0" err="1"/>
              <a:t>than</a:t>
            </a:r>
            <a:r>
              <a:rPr lang="fr-CA" dirty="0"/>
              <a:t> </a:t>
            </a:r>
            <a:r>
              <a:rPr lang="fr-CA" dirty="0" err="1"/>
              <a:t>what</a:t>
            </a:r>
            <a:r>
              <a:rPr lang="fr-CA" dirty="0"/>
              <a:t> </a:t>
            </a:r>
            <a:r>
              <a:rPr lang="fr-CA" dirty="0" err="1"/>
              <a:t>is</a:t>
            </a:r>
            <a:r>
              <a:rPr lang="fr-CA" dirty="0"/>
              <a:t> </a:t>
            </a:r>
            <a:r>
              <a:rPr lang="fr-CA" dirty="0" err="1"/>
              <a:t>displayed</a:t>
            </a:r>
            <a:r>
              <a:rPr lang="fr-CA" dirty="0"/>
              <a:t> </a:t>
            </a:r>
            <a:r>
              <a:rPr lang="fr-CA" dirty="0" err="1"/>
              <a:t>here</a:t>
            </a:r>
            <a:r>
              <a:rPr lang="fr-CA" dirty="0"/>
              <a:t>), </a:t>
            </a:r>
            <a:r>
              <a:rPr lang="fr-CA" dirty="0" err="1"/>
              <a:t>we</a:t>
            </a:r>
            <a:r>
              <a:rPr lang="fr-CA" dirty="0"/>
              <a:t> display </a:t>
            </a:r>
            <a:r>
              <a:rPr lang="fr-CA" dirty="0" err="1"/>
              <a:t>only</a:t>
            </a:r>
            <a:r>
              <a:rPr lang="fr-CA" dirty="0"/>
              <a:t> 3 of </a:t>
            </a:r>
            <a:r>
              <a:rPr lang="fr-CA" dirty="0" err="1"/>
              <a:t>them</a:t>
            </a:r>
            <a:r>
              <a:rPr lang="fr-CA" dirty="0"/>
              <a:t>. </a:t>
            </a:r>
            <a:br>
              <a:rPr lang="fr-CA" dirty="0"/>
            </a:br>
            <a:r>
              <a:rPr lang="fr-CA" dirty="0"/>
              <a:t>- Label propagation </a:t>
            </a:r>
            <a:r>
              <a:rPr lang="fr-CA" dirty="0" err="1"/>
              <a:t>is</a:t>
            </a:r>
            <a:r>
              <a:rPr lang="fr-CA" dirty="0"/>
              <a:t> an </a:t>
            </a:r>
            <a:r>
              <a:rPr lang="fr-CA" dirty="0" err="1"/>
              <a:t>algorithm</a:t>
            </a:r>
            <a:r>
              <a:rPr lang="fr-CA" dirty="0"/>
              <a:t> </a:t>
            </a:r>
            <a:r>
              <a:rPr lang="fr-CA" dirty="0" err="1"/>
              <a:t>where</a:t>
            </a:r>
            <a:r>
              <a:rPr lang="fr-CA" dirty="0"/>
              <a:t> </a:t>
            </a:r>
            <a:r>
              <a:rPr lang="fr-CA" dirty="0" err="1"/>
              <a:t>each</a:t>
            </a:r>
            <a:r>
              <a:rPr lang="fr-CA" dirty="0"/>
              <a:t> vertex </a:t>
            </a:r>
            <a:r>
              <a:rPr lang="fr-CA" dirty="0" err="1"/>
              <a:t>sends</a:t>
            </a:r>
            <a:r>
              <a:rPr lang="fr-CA" dirty="0"/>
              <a:t> </a:t>
            </a:r>
            <a:r>
              <a:rPr lang="fr-CA" dirty="0" err="1"/>
              <a:t>it’s</a:t>
            </a:r>
            <a:r>
              <a:rPr lang="fr-CA" dirty="0"/>
              <a:t> cluster information to </a:t>
            </a:r>
            <a:r>
              <a:rPr lang="fr-CA" dirty="0" err="1"/>
              <a:t>its</a:t>
            </a:r>
            <a:r>
              <a:rPr lang="fr-CA" dirty="0"/>
              <a:t> </a:t>
            </a:r>
            <a:r>
              <a:rPr lang="fr-CA" dirty="0" err="1"/>
              <a:t>neighbors</a:t>
            </a:r>
            <a:r>
              <a:rPr lang="fr-CA" dirty="0"/>
              <a:t> and </a:t>
            </a:r>
            <a:r>
              <a:rPr lang="fr-CA" dirty="0" err="1"/>
              <a:t>each</a:t>
            </a:r>
            <a:r>
              <a:rPr lang="fr-CA" dirty="0"/>
              <a:t> vertex </a:t>
            </a:r>
            <a:r>
              <a:rPr lang="fr-CA" dirty="0" err="1"/>
              <a:t>decides</a:t>
            </a:r>
            <a:r>
              <a:rPr lang="fr-CA" dirty="0"/>
              <a:t> on </a:t>
            </a:r>
            <a:r>
              <a:rPr lang="fr-CA" dirty="0" err="1"/>
              <a:t>it’s</a:t>
            </a:r>
            <a:r>
              <a:rPr lang="fr-CA" dirty="0"/>
              <a:t> label via a </a:t>
            </a:r>
            <a:r>
              <a:rPr lang="fr-CA" dirty="0" err="1"/>
              <a:t>majority</a:t>
            </a:r>
            <a:r>
              <a:rPr lang="fr-CA" dirty="0"/>
              <a:t> vote. </a:t>
            </a:r>
            <a:br>
              <a:rPr lang="fr-CA" dirty="0"/>
            </a:br>
            <a:r>
              <a:rPr lang="fr-CA" dirty="0"/>
              <a:t>- Ensemble Graph Clustering </a:t>
            </a:r>
            <a:r>
              <a:rPr lang="fr-CA" dirty="0" err="1"/>
              <a:t>is</a:t>
            </a:r>
            <a:r>
              <a:rPr lang="fr-CA" dirty="0"/>
              <a:t> a consensus </a:t>
            </a:r>
            <a:r>
              <a:rPr lang="fr-CA" dirty="0" err="1"/>
              <a:t>algorithm</a:t>
            </a:r>
            <a:r>
              <a:rPr lang="fr-CA" dirty="0"/>
              <a:t> </a:t>
            </a:r>
            <a:r>
              <a:rPr lang="fr-CA" dirty="0" err="1"/>
              <a:t>based</a:t>
            </a:r>
            <a:r>
              <a:rPr lang="fr-CA" dirty="0"/>
              <a:t> on an ensemble of Louvain </a:t>
            </a:r>
            <a:r>
              <a:rPr lang="fr-CA" dirty="0" err="1"/>
              <a:t>where</a:t>
            </a:r>
            <a:r>
              <a:rPr lang="fr-CA" dirty="0"/>
              <a:t> Louvain </a:t>
            </a:r>
            <a:r>
              <a:rPr lang="fr-CA" dirty="0" err="1"/>
              <a:t>is</a:t>
            </a:r>
            <a:r>
              <a:rPr lang="fr-CA" dirty="0"/>
              <a:t> a </a:t>
            </a:r>
            <a:r>
              <a:rPr lang="fr-CA" dirty="0" err="1"/>
              <a:t>modularity</a:t>
            </a:r>
            <a:r>
              <a:rPr lang="fr-CA" dirty="0"/>
              <a:t> </a:t>
            </a:r>
            <a:r>
              <a:rPr lang="fr-CA" dirty="0" err="1"/>
              <a:t>optimization</a:t>
            </a:r>
            <a:r>
              <a:rPr lang="fr-CA" dirty="0"/>
              <a:t> </a:t>
            </a:r>
            <a:r>
              <a:rPr lang="fr-CA" dirty="0" err="1"/>
              <a:t>algorithm</a:t>
            </a:r>
            <a:r>
              <a:rPr lang="fr-CA" dirty="0"/>
              <a:t>.</a:t>
            </a:r>
            <a:br>
              <a:rPr lang="fr-CA" dirty="0"/>
            </a:br>
            <a:r>
              <a:rPr lang="fr-CA" dirty="0"/>
              <a:t>- Leiden, </a:t>
            </a:r>
            <a:r>
              <a:rPr lang="fr-CA" dirty="0" err="1"/>
              <a:t>is</a:t>
            </a:r>
            <a:r>
              <a:rPr lang="fr-CA" dirty="0"/>
              <a:t> </a:t>
            </a:r>
            <a:r>
              <a:rPr lang="fr-CA" dirty="0" err="1"/>
              <a:t>also</a:t>
            </a:r>
            <a:r>
              <a:rPr lang="fr-CA" dirty="0"/>
              <a:t> a </a:t>
            </a:r>
            <a:r>
              <a:rPr lang="fr-CA" dirty="0" err="1"/>
              <a:t>modularity</a:t>
            </a:r>
            <a:r>
              <a:rPr lang="fr-CA" dirty="0"/>
              <a:t> </a:t>
            </a:r>
            <a:r>
              <a:rPr lang="fr-CA" dirty="0" err="1"/>
              <a:t>optimization</a:t>
            </a:r>
            <a:r>
              <a:rPr lang="fr-CA" dirty="0"/>
              <a:t> </a:t>
            </a:r>
            <a:r>
              <a:rPr lang="fr-CA" dirty="0" err="1"/>
              <a:t>algorithm</a:t>
            </a:r>
            <a:r>
              <a:rPr lang="fr-CA" dirty="0"/>
              <a:t> . It fixes </a:t>
            </a:r>
            <a:r>
              <a:rPr lang="fr-CA" dirty="0" err="1"/>
              <a:t>some</a:t>
            </a:r>
            <a:r>
              <a:rPr lang="fr-CA" dirty="0"/>
              <a:t> of </a:t>
            </a:r>
            <a:r>
              <a:rPr lang="fr-CA" dirty="0" err="1"/>
              <a:t>Louvain’s</a:t>
            </a:r>
            <a:r>
              <a:rPr lang="fr-CA" dirty="0"/>
              <a:t> issues and </a:t>
            </a:r>
            <a:r>
              <a:rPr lang="fr-CA" dirty="0" err="1"/>
              <a:t>it</a:t>
            </a:r>
            <a:r>
              <a:rPr lang="fr-CA" dirty="0"/>
              <a:t> </a:t>
            </a:r>
            <a:r>
              <a:rPr lang="fr-CA" dirty="0" err="1"/>
              <a:t>is</a:t>
            </a:r>
            <a:r>
              <a:rPr lang="fr-CA" dirty="0"/>
              <a:t> </a:t>
            </a:r>
            <a:r>
              <a:rPr lang="fr-CA" dirty="0" err="1"/>
              <a:t>faster</a:t>
            </a:r>
            <a:r>
              <a:rPr lang="fr-CA" dirty="0"/>
              <a:t>.  </a:t>
            </a:r>
            <a:r>
              <a:rPr lang="fr-CA" dirty="0" err="1"/>
              <a:t>We</a:t>
            </a:r>
            <a:r>
              <a:rPr lang="fr-CA" dirty="0"/>
              <a:t> run </a:t>
            </a:r>
            <a:r>
              <a:rPr lang="fr-CA" dirty="0" err="1"/>
              <a:t>it</a:t>
            </a:r>
            <a:r>
              <a:rPr lang="fr-CA" dirty="0"/>
              <a:t> on </a:t>
            </a:r>
            <a:r>
              <a:rPr lang="fr-CA" dirty="0" err="1"/>
              <a:t>weighted</a:t>
            </a:r>
            <a:r>
              <a:rPr lang="fr-CA" dirty="0"/>
              <a:t> and </a:t>
            </a:r>
            <a:r>
              <a:rPr lang="fr-CA" dirty="0" err="1"/>
              <a:t>unweighted</a:t>
            </a:r>
            <a:r>
              <a:rPr lang="fr-CA" dirty="0"/>
              <a:t> graph versions, </a:t>
            </a:r>
            <a:r>
              <a:rPr lang="fr-CA" dirty="0" err="1"/>
              <a:t>where</a:t>
            </a:r>
            <a:r>
              <a:rPr lang="fr-CA" dirty="0"/>
              <a:t> the </a:t>
            </a:r>
            <a:r>
              <a:rPr lang="fr-CA" dirty="0" err="1"/>
              <a:t>weights</a:t>
            </a:r>
            <a:r>
              <a:rPr lang="fr-CA" dirty="0"/>
              <a:t> are the UMAP </a:t>
            </a:r>
            <a:r>
              <a:rPr lang="fr-CA" dirty="0" err="1"/>
              <a:t>weights</a:t>
            </a:r>
            <a:r>
              <a:rPr lang="fr-CA" dirty="0"/>
              <a:t>.</a:t>
            </a:r>
          </a:p>
          <a:p>
            <a:pPr marL="158750" indent="0">
              <a:buNone/>
            </a:pPr>
            <a:endParaRPr lang="fr-CA" dirty="0"/>
          </a:p>
          <a:p>
            <a:pPr marL="158750" indent="0">
              <a:buNone/>
            </a:pPr>
            <a:r>
              <a:rPr lang="fr-CA" dirty="0"/>
              <a:t>All </a:t>
            </a:r>
            <a:r>
              <a:rPr lang="fr-CA" dirty="0" err="1"/>
              <a:t>these</a:t>
            </a:r>
            <a:r>
              <a:rPr lang="fr-CA" dirty="0"/>
              <a:t> </a:t>
            </a:r>
            <a:r>
              <a:rPr lang="fr-CA" dirty="0" err="1"/>
              <a:t>algorithms</a:t>
            </a:r>
            <a:r>
              <a:rPr lang="fr-CA" dirty="0"/>
              <a:t> are run on 3 </a:t>
            </a:r>
            <a:r>
              <a:rPr lang="fr-CA" dirty="0" err="1"/>
              <a:t>different</a:t>
            </a:r>
            <a:r>
              <a:rPr lang="fr-CA" dirty="0"/>
              <a:t> graph </a:t>
            </a:r>
            <a:r>
              <a:rPr lang="fr-CA" dirty="0" err="1"/>
              <a:t>representations</a:t>
            </a:r>
            <a:r>
              <a:rPr lang="fr-CA" dirty="0"/>
              <a:t> of the data (1) </a:t>
            </a:r>
            <a:r>
              <a:rPr lang="fr-CA" dirty="0" err="1"/>
              <a:t>fuzzy</a:t>
            </a:r>
            <a:r>
              <a:rPr lang="fr-CA" dirty="0"/>
              <a:t> union, (2) </a:t>
            </a:r>
            <a:r>
              <a:rPr lang="fr-CA" dirty="0" err="1"/>
              <a:t>fuzzy</a:t>
            </a:r>
            <a:r>
              <a:rPr lang="fr-CA" dirty="0"/>
              <a:t> intersection. The </a:t>
            </a:r>
            <a:r>
              <a:rPr lang="fr-CA" dirty="0" err="1"/>
              <a:t>third</a:t>
            </a:r>
            <a:r>
              <a:rPr lang="fr-CA" dirty="0"/>
              <a:t> one </a:t>
            </a:r>
            <a:r>
              <a:rPr lang="fr-CA" dirty="0" err="1"/>
              <a:t>is</a:t>
            </a:r>
            <a:r>
              <a:rPr lang="fr-CA" dirty="0"/>
              <a:t> the </a:t>
            </a:r>
            <a:r>
              <a:rPr lang="fr-CA" dirty="0" err="1"/>
              <a:t>nearest</a:t>
            </a:r>
            <a:r>
              <a:rPr lang="fr-CA" dirty="0"/>
              <a:t> </a:t>
            </a:r>
            <a:r>
              <a:rPr lang="fr-CA" dirty="0" err="1"/>
              <a:t>neighbor</a:t>
            </a:r>
            <a:r>
              <a:rPr lang="fr-CA" dirty="0"/>
              <a:t> graph of the data *once </a:t>
            </a:r>
            <a:r>
              <a:rPr lang="fr-CA" dirty="0" err="1"/>
              <a:t>projected</a:t>
            </a:r>
            <a:r>
              <a:rPr lang="fr-CA" dirty="0"/>
              <a:t>* to the </a:t>
            </a:r>
            <a:r>
              <a:rPr lang="fr-CA" dirty="0" err="1"/>
              <a:t>lower</a:t>
            </a:r>
            <a:r>
              <a:rPr lang="fr-CA" dirty="0"/>
              <a:t> </a:t>
            </a:r>
            <a:r>
              <a:rPr lang="fr-CA" dirty="0" err="1"/>
              <a:t>dimensional</a:t>
            </a:r>
            <a:r>
              <a:rPr lang="fr-CA" dirty="0"/>
              <a:t> </a:t>
            </a:r>
            <a:r>
              <a:rPr lang="fr-CA" dirty="0" err="1"/>
              <a:t>space</a:t>
            </a:r>
            <a:r>
              <a:rPr lang="fr-CA" dirty="0"/>
              <a:t> </a:t>
            </a:r>
            <a:r>
              <a:rPr lang="fr-CA" dirty="0" err="1"/>
              <a:t>with</a:t>
            </a:r>
            <a:r>
              <a:rPr lang="fr-CA" dirty="0"/>
              <a:t> UMAP.</a:t>
            </a:r>
          </a:p>
          <a:p>
            <a:pPr marL="158750" indent="0">
              <a:buNone/>
            </a:pPr>
            <a:endParaRPr lang="fr-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err="1"/>
              <a:t>What</a:t>
            </a:r>
            <a:r>
              <a:rPr lang="fr-CA" dirty="0"/>
              <a:t> do </a:t>
            </a:r>
            <a:r>
              <a:rPr lang="fr-CA" dirty="0" err="1"/>
              <a:t>we</a:t>
            </a:r>
            <a:r>
              <a:rPr lang="fr-CA" dirty="0"/>
              <a:t> </a:t>
            </a:r>
            <a:r>
              <a:rPr lang="fr-CA" dirty="0" err="1"/>
              <a:t>see</a:t>
            </a:r>
            <a:r>
              <a:rPr lang="fr-CA" dirty="0"/>
              <a:t>? For the COIL </a:t>
            </a:r>
            <a:r>
              <a:rPr lang="fr-CA" dirty="0" err="1"/>
              <a:t>objects</a:t>
            </a:r>
            <a:r>
              <a:rPr lang="fr-CA" dirty="0"/>
              <a:t> – a </a:t>
            </a:r>
            <a:r>
              <a:rPr lang="fr-CA" dirty="0" err="1"/>
              <a:t>very</a:t>
            </a:r>
            <a:r>
              <a:rPr lang="fr-CA" dirty="0"/>
              <a:t> </a:t>
            </a:r>
            <a:r>
              <a:rPr lang="fr-CA" dirty="0" err="1"/>
              <a:t>regular</a:t>
            </a:r>
            <a:r>
              <a:rPr lang="fr-CA" dirty="0"/>
              <a:t> </a:t>
            </a:r>
            <a:r>
              <a:rPr lang="fr-CA" dirty="0" err="1"/>
              <a:t>dataset</a:t>
            </a:r>
            <a:r>
              <a:rPr lang="fr-CA" dirty="0"/>
              <a:t> – Leiden </a:t>
            </a:r>
            <a:r>
              <a:rPr lang="fr-CA" dirty="0" err="1"/>
              <a:t>yields</a:t>
            </a:r>
            <a:r>
              <a:rPr lang="fr-CA" dirty="0"/>
              <a:t> good </a:t>
            </a:r>
            <a:r>
              <a:rPr lang="fr-CA" dirty="0" err="1"/>
              <a:t>results</a:t>
            </a:r>
            <a:r>
              <a:rPr lang="fr-CA" dirty="0"/>
              <a:t> on the </a:t>
            </a:r>
            <a:r>
              <a:rPr lang="fr-CA" dirty="0" err="1"/>
              <a:t>fuzzy</a:t>
            </a:r>
            <a:r>
              <a:rPr lang="fr-CA" dirty="0"/>
              <a:t> union, </a:t>
            </a:r>
            <a:r>
              <a:rPr lang="fr-CA" dirty="0" err="1"/>
              <a:t>doing</a:t>
            </a:r>
            <a:r>
              <a:rPr lang="fr-CA" dirty="0"/>
              <a:t> </a:t>
            </a:r>
            <a:r>
              <a:rPr lang="fr-CA" dirty="0" err="1"/>
              <a:t>just</a:t>
            </a:r>
            <a:r>
              <a:rPr lang="fr-CA" dirty="0"/>
              <a:t> as good as UMAP and HDBSCAN. Louvain </a:t>
            </a:r>
            <a:r>
              <a:rPr lang="fr-CA" dirty="0" err="1"/>
              <a:t>yields</a:t>
            </a:r>
            <a:r>
              <a:rPr lang="fr-CA" dirty="0"/>
              <a:t> </a:t>
            </a:r>
            <a:r>
              <a:rPr lang="fr-CA" dirty="0" err="1"/>
              <a:t>results</a:t>
            </a:r>
            <a:r>
              <a:rPr lang="fr-CA" dirty="0"/>
              <a:t> </a:t>
            </a:r>
            <a:r>
              <a:rPr lang="fr-CA" dirty="0" err="1"/>
              <a:t>very</a:t>
            </a:r>
            <a:r>
              <a:rPr lang="fr-CA" dirty="0"/>
              <a:t> </a:t>
            </a:r>
            <a:r>
              <a:rPr lang="fr-CA" dirty="0" err="1"/>
              <a:t>similar</a:t>
            </a:r>
            <a:r>
              <a:rPr lang="fr-CA" dirty="0"/>
              <a:t> to Leiden.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a:t>The Ensemble </a:t>
            </a:r>
            <a:r>
              <a:rPr lang="fr-CA" dirty="0" err="1"/>
              <a:t>suffers</a:t>
            </a:r>
            <a:r>
              <a:rPr lang="fr-CA" dirty="0"/>
              <a:t> </a:t>
            </a:r>
            <a:r>
              <a:rPr lang="fr-CA" dirty="0" err="1"/>
              <a:t>from</a:t>
            </a:r>
            <a:r>
              <a:rPr lang="fr-CA" dirty="0"/>
              <a:t> </a:t>
            </a:r>
            <a:r>
              <a:rPr lang="fr-CA" dirty="0" err="1"/>
              <a:t>yielding</a:t>
            </a:r>
            <a:r>
              <a:rPr lang="fr-CA" dirty="0"/>
              <a:t> </a:t>
            </a:r>
            <a:r>
              <a:rPr lang="fr-CA" dirty="0" err="1"/>
              <a:t>very</a:t>
            </a:r>
            <a:r>
              <a:rPr lang="fr-CA" dirty="0"/>
              <a:t> fine partitions, breaks the graph </a:t>
            </a:r>
            <a:r>
              <a:rPr lang="fr-CA" dirty="0" err="1"/>
              <a:t>too</a:t>
            </a:r>
            <a:r>
              <a:rPr lang="fr-CA" dirty="0"/>
              <a:t> </a:t>
            </a:r>
            <a:r>
              <a:rPr lang="fr-CA" dirty="0" err="1"/>
              <a:t>much</a:t>
            </a:r>
            <a:r>
              <a:rPr lang="fr-CA" dirty="0"/>
              <a:t>. This </a:t>
            </a:r>
            <a:r>
              <a:rPr lang="fr-CA" dirty="0" err="1"/>
              <a:t>could</a:t>
            </a:r>
            <a:r>
              <a:rPr lang="fr-CA" dirty="0"/>
              <a:t> </a:t>
            </a:r>
            <a:r>
              <a:rPr lang="fr-CA" dirty="0" err="1"/>
              <a:t>be</a:t>
            </a:r>
            <a:r>
              <a:rPr lang="fr-CA" dirty="0"/>
              <a:t> a </a:t>
            </a:r>
            <a:r>
              <a:rPr lang="fr-CA" dirty="0" err="1"/>
              <a:t>consequence</a:t>
            </a:r>
            <a:r>
              <a:rPr lang="fr-CA" dirty="0"/>
              <a:t> of the graph </a:t>
            </a:r>
            <a:r>
              <a:rPr lang="fr-CA" dirty="0" err="1"/>
              <a:t>containing</a:t>
            </a:r>
            <a:r>
              <a:rPr lang="fr-CA" dirty="0"/>
              <a:t> a lot of local structure (triangles).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a:t>Label propagation </a:t>
            </a:r>
            <a:r>
              <a:rPr lang="fr-CA" dirty="0" err="1"/>
              <a:t>does</a:t>
            </a:r>
            <a:r>
              <a:rPr lang="fr-CA" dirty="0"/>
              <a:t> not </a:t>
            </a:r>
            <a:r>
              <a:rPr lang="fr-CA" dirty="0" err="1"/>
              <a:t>work</a:t>
            </a:r>
            <a:r>
              <a:rPr lang="fr-CA" dirty="0"/>
              <a:t> </a:t>
            </a:r>
            <a:r>
              <a:rPr lang="fr-CA" dirty="0" err="1"/>
              <a:t>well</a:t>
            </a:r>
            <a:r>
              <a:rPr lang="fr-CA" dirty="0"/>
              <a:t>. </a:t>
            </a:r>
          </a:p>
          <a:p>
            <a:pPr marL="158750" indent="0">
              <a:buFontTx/>
              <a:buNone/>
            </a:pPr>
            <a:endParaRPr lang="fr-CA" dirty="0"/>
          </a:p>
        </p:txBody>
      </p:sp>
    </p:spTree>
    <p:extLst>
      <p:ext uri="{BB962C8B-B14F-4D97-AF65-F5344CB8AC3E}">
        <p14:creationId xmlns:p14="http://schemas.microsoft.com/office/powerpoint/2010/main" val="4486975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the other datasets, we see that Leiden on the fuzzy union graph is performing well. It only outperforms our baseline in the Buildings case but still has a very low ARI value. Overall, the baseline (UMAP and HDBSCAN) just does better.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Interestingly, using graph clustering algorithms to cluster the nearest </a:t>
            </a:r>
            <a:r>
              <a:rPr lang="en-US" dirty="0" err="1"/>
              <a:t>neighbour</a:t>
            </a:r>
            <a:r>
              <a:rPr lang="en-US" dirty="0"/>
              <a:t> graph of the low dimensional points obtained after UMAP, do not yield good results. We were wondering if the new neighbors obtained in the low dimensional space would improve the clustering results, but no. On average, points in high and low dimension share 60% of their neighbors. So the neighborhoods are quite different (before and after UMAP).</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all cases, maybe apart from the Buildings, Label propagation does not perform well. The reason why I kept it in this comparison, is that it has something similar to UMAP in a way. In Label propagation, points will influence their neighbors’ state by informing them of their own state/cluster id. In UMAP, points will also influence the position of their neighbors by informing them of their own position (and attracting them). But non-neighbors also play a role in UMAP via repulsive forces, while there is no such thing in label propagation. For graph clustering in general, the non-edge pairs have no impact. Could this provide good insights as to why UMAP is succeeding?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28623743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HDBSCAN does classify some points as being noise points. In our baseline evaluation, these points are discarded whereas they are not discarded from the graph clustering evaluation. This can make the comparison unfair, favoring our baseline. In order to run a fair comparison, we have looked at the number of noise points, and they were pretty small, and we also retrieved all noise points identified by HDBSCAN from the graph before performing the clustering with no big change to the results. </a:t>
            </a:r>
          </a:p>
          <a:p>
            <a:pPr marL="158750" indent="0">
              <a:buNone/>
            </a:pPr>
            <a:endParaRPr lang="en-US" dirty="0"/>
          </a:p>
        </p:txBody>
      </p:sp>
    </p:spTree>
    <p:extLst>
      <p:ext uri="{BB962C8B-B14F-4D97-AF65-F5344CB8AC3E}">
        <p14:creationId xmlns:p14="http://schemas.microsoft.com/office/powerpoint/2010/main" val="32102470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f3ec80467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f3ec80467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err="1"/>
              <a:t>We</a:t>
            </a:r>
            <a:r>
              <a:rPr lang="fr-CA" dirty="0"/>
              <a:t> know </a:t>
            </a:r>
            <a:r>
              <a:rPr lang="fr-CA" dirty="0" err="1"/>
              <a:t>that</a:t>
            </a:r>
            <a:r>
              <a:rPr lang="fr-CA" dirty="0"/>
              <a:t> </a:t>
            </a:r>
            <a:r>
              <a:rPr lang="fr-CA" dirty="0" err="1"/>
              <a:t>modularity</a:t>
            </a:r>
            <a:r>
              <a:rPr lang="fr-CA" dirty="0"/>
              <a:t> identifies groups </a:t>
            </a:r>
            <a:r>
              <a:rPr lang="fr-CA" dirty="0" err="1"/>
              <a:t>having</a:t>
            </a:r>
            <a:r>
              <a:rPr lang="fr-CA" dirty="0"/>
              <a:t> high </a:t>
            </a:r>
            <a:r>
              <a:rPr lang="fr-CA" dirty="0" err="1"/>
              <a:t>edge</a:t>
            </a:r>
            <a:r>
              <a:rPr lang="fr-CA" dirty="0"/>
              <a:t> </a:t>
            </a:r>
            <a:r>
              <a:rPr lang="fr-CA" dirty="0" err="1"/>
              <a:t>density</a:t>
            </a:r>
            <a:r>
              <a:rPr lang="fr-CA" dirty="0"/>
              <a:t>, </a:t>
            </a:r>
            <a:r>
              <a:rPr lang="fr-CA" dirty="0" err="1"/>
              <a:t>which</a:t>
            </a:r>
            <a:r>
              <a:rPr lang="fr-CA" dirty="0"/>
              <a:t> </a:t>
            </a:r>
            <a:r>
              <a:rPr lang="fr-CA" dirty="0" err="1"/>
              <a:t>seems</a:t>
            </a:r>
            <a:r>
              <a:rPr lang="fr-CA" dirty="0"/>
              <a:t> to </a:t>
            </a:r>
            <a:r>
              <a:rPr lang="fr-CA" dirty="0" err="1"/>
              <a:t>be</a:t>
            </a:r>
            <a:r>
              <a:rPr lang="fr-CA" dirty="0"/>
              <a:t> the right </a:t>
            </a:r>
            <a:r>
              <a:rPr lang="fr-CA" dirty="0" err="1"/>
              <a:t>thing</a:t>
            </a:r>
            <a:r>
              <a:rPr lang="fr-CA" dirty="0"/>
              <a:t>. </a:t>
            </a:r>
            <a:r>
              <a:rPr lang="fr-CA" dirty="0" err="1"/>
              <a:t>However</a:t>
            </a:r>
            <a:r>
              <a:rPr lang="fr-CA" dirty="0"/>
              <a:t>, </a:t>
            </a:r>
            <a:r>
              <a:rPr lang="fr-CA" dirty="0" err="1"/>
              <a:t>there</a:t>
            </a:r>
            <a:r>
              <a:rPr lang="fr-CA" dirty="0"/>
              <a:t> </a:t>
            </a:r>
            <a:r>
              <a:rPr lang="fr-CA" dirty="0" err="1"/>
              <a:t>is</a:t>
            </a:r>
            <a:r>
              <a:rPr lang="fr-CA" dirty="0"/>
              <a:t> more to </a:t>
            </a:r>
            <a:r>
              <a:rPr lang="fr-CA" dirty="0" err="1"/>
              <a:t>it</a:t>
            </a:r>
            <a:r>
              <a:rPr lang="fr-CA" dirty="0"/>
              <a:t> </a:t>
            </a:r>
            <a:r>
              <a:rPr lang="fr-CA" dirty="0" err="1"/>
              <a:t>than</a:t>
            </a:r>
            <a:r>
              <a:rPr lang="fr-CA" dirty="0"/>
              <a:t> </a:t>
            </a:r>
            <a:r>
              <a:rPr lang="fr-CA" dirty="0" err="1"/>
              <a:t>just</a:t>
            </a:r>
            <a:r>
              <a:rPr lang="fr-CA" dirty="0"/>
              <a:t> </a:t>
            </a:r>
            <a:r>
              <a:rPr lang="fr-CA" dirty="0" err="1"/>
              <a:t>edge</a:t>
            </a:r>
            <a:r>
              <a:rPr lang="fr-CA" dirty="0"/>
              <a:t> </a:t>
            </a:r>
            <a:r>
              <a:rPr lang="fr-CA" dirty="0" err="1"/>
              <a:t>counts</a:t>
            </a:r>
            <a:r>
              <a:rPr lang="fr-CA" dirty="0"/>
              <a:t>. For </a:t>
            </a:r>
            <a:r>
              <a:rPr lang="fr-CA" dirty="0" err="1"/>
              <a:t>example</a:t>
            </a:r>
            <a:r>
              <a:rPr lang="fr-CA" dirty="0"/>
              <a:t>…</a:t>
            </a:r>
            <a:endParaRPr dirty="0"/>
          </a:p>
        </p:txBody>
      </p:sp>
    </p:spTree>
    <p:extLst>
      <p:ext uri="{BB962C8B-B14F-4D97-AF65-F5344CB8AC3E}">
        <p14:creationId xmlns:p14="http://schemas.microsoft.com/office/powerpoint/2010/main" val="21375104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fr-CA" dirty="0"/>
              <a:t>Imagine </a:t>
            </a:r>
            <a:r>
              <a:rPr lang="fr-CA" dirty="0" err="1"/>
              <a:t>two</a:t>
            </a:r>
            <a:r>
              <a:rPr lang="fr-CA" dirty="0"/>
              <a:t> groups of points, in high dimension, </a:t>
            </a:r>
            <a:r>
              <a:rPr lang="fr-CA" dirty="0" err="1"/>
              <a:t>having</a:t>
            </a:r>
            <a:r>
              <a:rPr lang="fr-CA" dirty="0"/>
              <a:t> </a:t>
            </a:r>
            <a:r>
              <a:rPr lang="fr-CA" dirty="0" err="1"/>
              <a:t>nearest</a:t>
            </a:r>
            <a:r>
              <a:rPr lang="fr-CA" dirty="0"/>
              <a:t> </a:t>
            </a:r>
            <a:r>
              <a:rPr lang="fr-CA" dirty="0" err="1"/>
              <a:t>neighbor</a:t>
            </a:r>
            <a:r>
              <a:rPr lang="fr-CA" dirty="0"/>
              <a:t> graphs like the </a:t>
            </a:r>
            <a:r>
              <a:rPr lang="fr-CA" dirty="0" err="1"/>
              <a:t>ones</a:t>
            </a:r>
            <a:r>
              <a:rPr lang="fr-CA" dirty="0"/>
              <a:t> </a:t>
            </a:r>
            <a:r>
              <a:rPr lang="fr-CA" dirty="0" err="1"/>
              <a:t>shown</a:t>
            </a:r>
            <a:r>
              <a:rPr lang="fr-CA" dirty="0"/>
              <a:t> </a:t>
            </a:r>
            <a:r>
              <a:rPr lang="fr-CA" dirty="0" err="1"/>
              <a:t>here</a:t>
            </a:r>
            <a:r>
              <a:rPr lang="fr-CA" dirty="0"/>
              <a:t>. </a:t>
            </a:r>
            <a:r>
              <a:rPr lang="fr-CA" dirty="0" err="1"/>
              <a:t>Algorithms</a:t>
            </a:r>
            <a:r>
              <a:rPr lang="fr-CA" dirty="0"/>
              <a:t> </a:t>
            </a:r>
            <a:r>
              <a:rPr lang="fr-CA" dirty="0" err="1"/>
              <a:t>optimizing</a:t>
            </a:r>
            <a:r>
              <a:rPr lang="fr-CA" dirty="0"/>
              <a:t> </a:t>
            </a:r>
            <a:r>
              <a:rPr lang="fr-CA" dirty="0" err="1"/>
              <a:t>modularity</a:t>
            </a:r>
            <a:r>
              <a:rPr lang="fr-CA" dirty="0"/>
              <a:t> </a:t>
            </a:r>
            <a:r>
              <a:rPr lang="fr-CA" dirty="0" err="1"/>
              <a:t>will</a:t>
            </a:r>
            <a:r>
              <a:rPr lang="fr-CA" dirty="0"/>
              <a:t> not </a:t>
            </a:r>
            <a:r>
              <a:rPr lang="fr-CA" dirty="0" err="1"/>
              <a:t>distinguish</a:t>
            </a:r>
            <a:r>
              <a:rPr lang="fr-CA" dirty="0"/>
              <a:t> </a:t>
            </a:r>
            <a:r>
              <a:rPr lang="fr-CA" dirty="0" err="1"/>
              <a:t>between</a:t>
            </a:r>
            <a:r>
              <a:rPr lang="fr-CA" dirty="0"/>
              <a:t> </a:t>
            </a:r>
            <a:r>
              <a:rPr lang="fr-CA" dirty="0" err="1"/>
              <a:t>those</a:t>
            </a:r>
            <a:r>
              <a:rPr lang="fr-CA" dirty="0"/>
              <a:t> </a:t>
            </a:r>
            <a:r>
              <a:rPr lang="fr-CA" dirty="0" err="1"/>
              <a:t>two</a:t>
            </a:r>
            <a:r>
              <a:rPr lang="fr-CA" dirty="0"/>
              <a:t> situations </a:t>
            </a:r>
            <a:r>
              <a:rPr lang="fr-CA" dirty="0" err="1"/>
              <a:t>before</a:t>
            </a:r>
            <a:r>
              <a:rPr lang="fr-CA" dirty="0"/>
              <a:t> </a:t>
            </a:r>
            <a:r>
              <a:rPr lang="fr-CA" dirty="0" err="1"/>
              <a:t>deciding</a:t>
            </a:r>
            <a:r>
              <a:rPr lang="fr-CA" dirty="0"/>
              <a:t> to merge or not the </a:t>
            </a:r>
            <a:r>
              <a:rPr lang="fr-CA" dirty="0" err="1"/>
              <a:t>two</a:t>
            </a:r>
            <a:r>
              <a:rPr lang="fr-CA" dirty="0"/>
              <a:t> groups: </a:t>
            </a:r>
            <a:r>
              <a:rPr lang="fr-CA" dirty="0" err="1"/>
              <a:t>it</a:t>
            </a:r>
            <a:r>
              <a:rPr lang="fr-CA" dirty="0"/>
              <a:t> </a:t>
            </a:r>
            <a:r>
              <a:rPr lang="fr-CA" dirty="0" err="1"/>
              <a:t>will</a:t>
            </a:r>
            <a:r>
              <a:rPr lang="fr-CA" dirty="0"/>
              <a:t> </a:t>
            </a:r>
            <a:r>
              <a:rPr lang="fr-CA" dirty="0" err="1"/>
              <a:t>simply</a:t>
            </a:r>
            <a:r>
              <a:rPr lang="fr-CA" dirty="0"/>
              <a:t> count </a:t>
            </a:r>
            <a:r>
              <a:rPr lang="fr-CA" dirty="0" err="1"/>
              <a:t>edges</a:t>
            </a:r>
            <a:r>
              <a:rPr lang="fr-CA" dirty="0"/>
              <a:t>. Edge concentration </a:t>
            </a:r>
            <a:r>
              <a:rPr lang="fr-CA" dirty="0" err="1"/>
              <a:t>is</a:t>
            </a:r>
            <a:r>
              <a:rPr lang="fr-CA" dirty="0"/>
              <a:t> not </a:t>
            </a:r>
            <a:r>
              <a:rPr lang="fr-CA" dirty="0" err="1"/>
              <a:t>incorporated</a:t>
            </a:r>
            <a:r>
              <a:rPr lang="fr-CA" dirty="0"/>
              <a:t>. But </a:t>
            </a:r>
            <a:r>
              <a:rPr lang="fr-CA" dirty="0" err="1"/>
              <a:t>what</a:t>
            </a:r>
            <a:r>
              <a:rPr lang="fr-CA" dirty="0"/>
              <a:t> </a:t>
            </a:r>
            <a:r>
              <a:rPr lang="fr-CA" dirty="0" err="1"/>
              <a:t>is</a:t>
            </a:r>
            <a:r>
              <a:rPr lang="fr-CA" dirty="0"/>
              <a:t> </a:t>
            </a:r>
            <a:r>
              <a:rPr lang="fr-CA" dirty="0" err="1"/>
              <a:t>edge</a:t>
            </a:r>
            <a:r>
              <a:rPr lang="fr-CA" dirty="0"/>
              <a:t> concentration? Is </a:t>
            </a:r>
            <a:r>
              <a:rPr lang="fr-CA" dirty="0" err="1"/>
              <a:t>preserving</a:t>
            </a:r>
            <a:r>
              <a:rPr lang="fr-CA" dirty="0"/>
              <a:t> the </a:t>
            </a:r>
            <a:r>
              <a:rPr lang="fr-CA" dirty="0" err="1"/>
              <a:t>higher</a:t>
            </a:r>
            <a:r>
              <a:rPr lang="fr-CA" dirty="0"/>
              <a:t> </a:t>
            </a:r>
            <a:r>
              <a:rPr lang="fr-CA" dirty="0" err="1"/>
              <a:t>order</a:t>
            </a:r>
            <a:r>
              <a:rPr lang="fr-CA" dirty="0"/>
              <a:t> structure (triangles, 4,5-cliques) a key point to the </a:t>
            </a:r>
            <a:r>
              <a:rPr lang="fr-CA" dirty="0" err="1"/>
              <a:t>function</a:t>
            </a:r>
            <a:r>
              <a:rPr lang="fr-CA" dirty="0"/>
              <a:t> </a:t>
            </a:r>
            <a:r>
              <a:rPr lang="fr-CA" dirty="0" err="1"/>
              <a:t>we</a:t>
            </a:r>
            <a:r>
              <a:rPr lang="fr-CA" dirty="0"/>
              <a:t> </a:t>
            </a:r>
            <a:r>
              <a:rPr lang="fr-CA" dirty="0" err="1"/>
              <a:t>should</a:t>
            </a:r>
            <a:r>
              <a:rPr lang="fr-CA" dirty="0"/>
              <a:t> </a:t>
            </a:r>
            <a:r>
              <a:rPr lang="fr-CA" dirty="0" err="1"/>
              <a:t>be</a:t>
            </a:r>
            <a:r>
              <a:rPr lang="fr-CA" dirty="0"/>
              <a:t> </a:t>
            </a:r>
            <a:r>
              <a:rPr lang="fr-CA" dirty="0" err="1"/>
              <a:t>optimizing</a:t>
            </a:r>
            <a:r>
              <a:rPr lang="fr-CA" dirty="0"/>
              <a:t>? </a:t>
            </a:r>
            <a:endParaRPr lang="en-US" dirty="0"/>
          </a:p>
        </p:txBody>
      </p:sp>
    </p:spTree>
    <p:extLst>
      <p:ext uri="{BB962C8B-B14F-4D97-AF65-F5344CB8AC3E}">
        <p14:creationId xmlns:p14="http://schemas.microsoft.com/office/powerpoint/2010/main" val="316563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f3ec80467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f3ec80467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99565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fr-CA" dirty="0"/>
              <a:t>So </a:t>
            </a:r>
            <a:r>
              <a:rPr lang="fr-CA" dirty="0" err="1"/>
              <a:t>here</a:t>
            </a:r>
            <a:r>
              <a:rPr lang="fr-CA" dirty="0"/>
              <a:t> </a:t>
            </a:r>
            <a:r>
              <a:rPr lang="fr-CA" dirty="0" err="1"/>
              <a:t>we</a:t>
            </a:r>
            <a:r>
              <a:rPr lang="fr-CA" dirty="0"/>
              <a:t> count cliques in </a:t>
            </a:r>
            <a:r>
              <a:rPr lang="fr-CA" dirty="0" err="1"/>
              <a:t>our</a:t>
            </a:r>
            <a:r>
              <a:rPr lang="fr-CA" dirty="0"/>
              <a:t> graph.</a:t>
            </a:r>
          </a:p>
          <a:p>
            <a:pPr marL="158750" indent="0">
              <a:buNone/>
            </a:pPr>
            <a:r>
              <a:rPr lang="fr-CA" dirty="0"/>
              <a:t>First observation: the </a:t>
            </a:r>
            <a:r>
              <a:rPr lang="fr-CA" dirty="0" err="1"/>
              <a:t>number</a:t>
            </a:r>
            <a:r>
              <a:rPr lang="fr-CA" dirty="0"/>
              <a:t> of cliques of size 3, 4 or 5 </a:t>
            </a:r>
            <a:r>
              <a:rPr lang="fr-CA" dirty="0" err="1"/>
              <a:t>is</a:t>
            </a:r>
            <a:r>
              <a:rPr lang="fr-CA" dirty="0"/>
              <a:t> </a:t>
            </a:r>
            <a:r>
              <a:rPr lang="fr-CA" dirty="0" err="1"/>
              <a:t>larger</a:t>
            </a:r>
            <a:r>
              <a:rPr lang="fr-CA" dirty="0"/>
              <a:t> in a </a:t>
            </a:r>
            <a:r>
              <a:rPr lang="fr-CA" dirty="0" err="1"/>
              <a:t>metric</a:t>
            </a:r>
            <a:r>
              <a:rPr lang="fr-CA" dirty="0"/>
              <a:t> graph, </a:t>
            </a:r>
            <a:r>
              <a:rPr lang="fr-CA" dirty="0" err="1"/>
              <a:t>that</a:t>
            </a:r>
            <a:r>
              <a:rPr lang="fr-CA" dirty="0"/>
              <a:t> </a:t>
            </a:r>
            <a:r>
              <a:rPr lang="fr-CA" dirty="0" err="1"/>
              <a:t>is</a:t>
            </a:r>
            <a:r>
              <a:rPr lang="fr-CA" dirty="0"/>
              <a:t> in a graph </a:t>
            </a:r>
            <a:r>
              <a:rPr lang="fr-CA" dirty="0" err="1"/>
              <a:t>that</a:t>
            </a:r>
            <a:r>
              <a:rPr lang="fr-CA" dirty="0"/>
              <a:t> </a:t>
            </a:r>
            <a:r>
              <a:rPr lang="fr-CA" dirty="0" err="1"/>
              <a:t>was</a:t>
            </a:r>
            <a:r>
              <a:rPr lang="fr-CA" dirty="0"/>
              <a:t> </a:t>
            </a:r>
            <a:r>
              <a:rPr lang="fr-CA" dirty="0" err="1"/>
              <a:t>constructed</a:t>
            </a:r>
            <a:r>
              <a:rPr lang="fr-CA" dirty="0"/>
              <a:t> </a:t>
            </a:r>
            <a:r>
              <a:rPr lang="fr-CA" dirty="0" err="1"/>
              <a:t>from</a:t>
            </a:r>
            <a:r>
              <a:rPr lang="fr-CA" dirty="0"/>
              <a:t> points in a </a:t>
            </a:r>
            <a:r>
              <a:rPr lang="fr-CA" dirty="0" err="1"/>
              <a:t>metric</a:t>
            </a:r>
            <a:r>
              <a:rPr lang="fr-CA" dirty="0"/>
              <a:t> </a:t>
            </a:r>
            <a:r>
              <a:rPr lang="fr-CA" dirty="0" err="1"/>
              <a:t>space</a:t>
            </a:r>
            <a:r>
              <a:rPr lang="fr-CA" dirty="0"/>
              <a:t> </a:t>
            </a:r>
            <a:r>
              <a:rPr lang="fr-CA" dirty="0" err="1"/>
              <a:t>than</a:t>
            </a:r>
            <a:r>
              <a:rPr lang="fr-CA" dirty="0"/>
              <a:t> </a:t>
            </a:r>
            <a:r>
              <a:rPr lang="fr-CA" dirty="0" err="1"/>
              <a:t>it</a:t>
            </a:r>
            <a:r>
              <a:rPr lang="fr-CA" dirty="0"/>
              <a:t> </a:t>
            </a:r>
            <a:r>
              <a:rPr lang="fr-CA" dirty="0" err="1"/>
              <a:t>is</a:t>
            </a:r>
            <a:r>
              <a:rPr lang="fr-CA" dirty="0"/>
              <a:t> in </a:t>
            </a:r>
            <a:r>
              <a:rPr lang="fr-CA" dirty="0" err="1"/>
              <a:t>regular</a:t>
            </a:r>
            <a:r>
              <a:rPr lang="fr-CA" dirty="0"/>
              <a:t> </a:t>
            </a:r>
            <a:r>
              <a:rPr lang="fr-CA" dirty="0" err="1"/>
              <a:t>small</a:t>
            </a:r>
            <a:r>
              <a:rPr lang="fr-CA" dirty="0"/>
              <a:t> world graphs. The clustering coefficients (ratio of </a:t>
            </a:r>
            <a:r>
              <a:rPr lang="fr-CA" dirty="0" err="1"/>
              <a:t>closed</a:t>
            </a:r>
            <a:r>
              <a:rPr lang="fr-CA" dirty="0"/>
              <a:t> triangles out of all wedges) varies </a:t>
            </a:r>
            <a:r>
              <a:rPr lang="fr-CA" dirty="0" err="1"/>
              <a:t>from</a:t>
            </a:r>
            <a:r>
              <a:rPr lang="fr-CA" dirty="0"/>
              <a:t> 30% to 50% in </a:t>
            </a:r>
            <a:r>
              <a:rPr lang="fr-CA" dirty="0" err="1"/>
              <a:t>our</a:t>
            </a:r>
            <a:r>
              <a:rPr lang="fr-CA" dirty="0"/>
              <a:t> </a:t>
            </a:r>
            <a:r>
              <a:rPr lang="fr-CA" dirty="0" err="1"/>
              <a:t>datasets</a:t>
            </a:r>
            <a:r>
              <a:rPr lang="fr-CA" dirty="0"/>
              <a:t>.</a:t>
            </a:r>
          </a:p>
          <a:p>
            <a:pPr marL="158750" indent="0">
              <a:buNone/>
            </a:pPr>
            <a:endParaRPr lang="en-US" dirty="0"/>
          </a:p>
          <a:p>
            <a:pPr marL="158750" indent="0">
              <a:buNone/>
            </a:pPr>
            <a:r>
              <a:rPr lang="fr-CA" dirty="0" err="1"/>
              <a:t>Here</a:t>
            </a:r>
            <a:r>
              <a:rPr lang="fr-CA" dirty="0"/>
              <a:t>, </a:t>
            </a:r>
            <a:r>
              <a:rPr lang="fr-CA" dirty="0" err="1"/>
              <a:t>we</a:t>
            </a:r>
            <a:r>
              <a:rPr lang="fr-CA" dirty="0"/>
              <a:t> are </a:t>
            </a:r>
            <a:r>
              <a:rPr lang="fr-CA" dirty="0" err="1"/>
              <a:t>looking</a:t>
            </a:r>
            <a:r>
              <a:rPr lang="fr-CA" dirty="0"/>
              <a:t> at the USPS. </a:t>
            </a:r>
            <a:r>
              <a:rPr lang="en-US" dirty="0"/>
              <a:t> We show the total number of cliques in blue and the number of cliques that are entirely inside a ground truth part in orange. As we can see, the large majority of cliques lie within parts of the ground truth partition. The question we ask is: should we be minimizing the number of cliques broken by the clustering algorithm? What do our graph clustering do?</a:t>
            </a:r>
          </a:p>
        </p:txBody>
      </p:sp>
    </p:spTree>
    <p:extLst>
      <p:ext uri="{BB962C8B-B14F-4D97-AF65-F5344CB8AC3E}">
        <p14:creationId xmlns:p14="http://schemas.microsoft.com/office/powerpoint/2010/main" val="881871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It turns out that the ground truth partition breaks more cliques than the modularity-based clustering algorithm Leiden.  This is surprising. </a:t>
            </a:r>
          </a:p>
          <a:p>
            <a:pPr marL="158750" indent="0">
              <a:buNone/>
            </a:pPr>
            <a:r>
              <a:rPr lang="en-US" dirty="0"/>
              <a:t>However, preserving structure could be easy if the graph clustering algorithm does not break the dataset a lot… so let’s look at the parts sizes.</a:t>
            </a:r>
          </a:p>
        </p:txBody>
      </p:sp>
    </p:spTree>
    <p:extLst>
      <p:ext uri="{BB962C8B-B14F-4D97-AF65-F5344CB8AC3E}">
        <p14:creationId xmlns:p14="http://schemas.microsoft.com/office/powerpoint/2010/main" val="7981901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Still looking into USPS data. The true cluster sizes are shown in blue, and in orange we see the size of the Leiden parts. Leiden breaks the graph into a larger number of smaller parts, but is still able to break less triangles and higher order cliques than it should. </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have ran this on all 5 datasets and the conclusion is always the same. </a:t>
            </a:r>
          </a:p>
          <a:p>
            <a:pPr marL="158750" indent="0">
              <a:buNone/>
            </a:pPr>
            <a:br>
              <a:rPr lang="en-US" dirty="0"/>
            </a:br>
            <a:r>
              <a:rPr lang="en-US" dirty="0"/>
              <a:t>It means that preserving higher order structures is not the right objective: we need to break some of these structures, but we must identify which ones. Let’s look into some examples.</a:t>
            </a:r>
          </a:p>
        </p:txBody>
      </p:sp>
    </p:spTree>
    <p:extLst>
      <p:ext uri="{BB962C8B-B14F-4D97-AF65-F5344CB8AC3E}">
        <p14:creationId xmlns:p14="http://schemas.microsoft.com/office/powerpoint/2010/main" val="173672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2088bf9471637d8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2088bf9471637d8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Stepping up again in handwritten digits we have MNIST digits, with 70,000 digits and higher resolution again (now 784 dimensional). </a:t>
            </a:r>
            <a:endParaRPr dirty="0"/>
          </a:p>
        </p:txBody>
      </p:sp>
    </p:spTree>
    <p:extLst>
      <p:ext uri="{BB962C8B-B14F-4D97-AF65-F5344CB8AC3E}">
        <p14:creationId xmlns:p14="http://schemas.microsoft.com/office/powerpoint/2010/main" val="24937404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 we show 5-cliques preserved by one clustering strategy and not by the other. We show cliques having no singleton class element (each class label appears at least twice). </a:t>
            </a:r>
          </a:p>
          <a:p>
            <a:pPr marL="158750" indent="0">
              <a:buNone/>
            </a:pPr>
            <a:r>
              <a:rPr lang="en-US" dirty="0"/>
              <a:t>These cliques have a big negative effect as they can really start gluing two groups together.</a:t>
            </a:r>
          </a:p>
          <a:p>
            <a:pPr marL="158750" indent="0">
              <a:buNone/>
            </a:pPr>
            <a:r>
              <a:rPr lang="en-US" dirty="0"/>
              <a:t>These unbroken cliques are also much more common with graph clustering algorithms than with UMAP and HDBSCAN (only had the 2 displayed). </a:t>
            </a:r>
          </a:p>
        </p:txBody>
      </p:sp>
    </p:spTree>
    <p:extLst>
      <p:ext uri="{BB962C8B-B14F-4D97-AF65-F5344CB8AC3E}">
        <p14:creationId xmlns:p14="http://schemas.microsoft.com/office/powerpoint/2010/main" val="32720174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Here we show triangles preserved by one clustering strategy and not by the other. Again, much more common when optimizing modularity and as we can see, the confusion occurs with a larger number of objects with Leiden: confusing a box, with a car, with a piece of wood (and with another car). UMAP is able to avoid these errors.</a:t>
            </a:r>
          </a:p>
          <a:p>
            <a:pPr marL="158750" indent="0">
              <a:buNone/>
            </a:pPr>
            <a:endParaRPr lang="en-US" dirty="0"/>
          </a:p>
        </p:txBody>
      </p:sp>
    </p:spTree>
    <p:extLst>
      <p:ext uri="{BB962C8B-B14F-4D97-AF65-F5344CB8AC3E}">
        <p14:creationId xmlns:p14="http://schemas.microsoft.com/office/powerpoint/2010/main" val="31771494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 we look at UMAP positions of images.</a:t>
            </a:r>
          </a:p>
        </p:txBody>
      </p:sp>
    </p:spTree>
    <p:extLst>
      <p:ext uri="{BB962C8B-B14F-4D97-AF65-F5344CB8AC3E}">
        <p14:creationId xmlns:p14="http://schemas.microsoft.com/office/powerpoint/2010/main" val="32198051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red and green points are the positions of the 6 images highlighted. The set of points containing a single green marker, contains the two sets of cars. UMAP was not able to push them these two clusters apart as they are very similar. However, even if the box images and the one car image (in green) are similar, the repulsive forces in UMAP was able to push them apart. Same for the red examples.</a:t>
            </a:r>
          </a:p>
          <a:p>
            <a:pPr marL="158750" indent="0">
              <a:buNone/>
            </a:pPr>
            <a:endParaRPr lang="en-US" dirty="0"/>
          </a:p>
          <a:p>
            <a:pPr marL="158750" indent="0">
              <a:buNone/>
            </a:pPr>
            <a:r>
              <a:rPr lang="en-US" dirty="0"/>
              <a:t>Again, the right algorithm would need to be able to break these triangles. How do we identify them? Is there some extra information that could help distinguish between internal and external edges?</a:t>
            </a:r>
          </a:p>
        </p:txBody>
      </p:sp>
    </p:spTree>
    <p:extLst>
      <p:ext uri="{BB962C8B-B14F-4D97-AF65-F5344CB8AC3E}">
        <p14:creationId xmlns:p14="http://schemas.microsoft.com/office/powerpoint/2010/main" val="30976601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have tried to identify which cliques to preserve by looking at aggregation of edge information at the clique level. The distributions of preserved (True) vs. broken (False) cliques of, for instance, minimum UMAP weight of clique edges, have very similar shape: both have the same high probability range. </a:t>
            </a:r>
          </a:p>
          <a:p>
            <a:pPr marL="158750" indent="0">
              <a:buNone/>
            </a:pPr>
            <a:endParaRPr lang="en-US" dirty="0"/>
          </a:p>
          <a:p>
            <a:pPr marL="158750" indent="0">
              <a:buNone/>
            </a:pPr>
            <a:r>
              <a:rPr lang="en-US" dirty="0"/>
              <a:t>Not too sure what to do from these observations, we decided to look more closely into edge properties.</a:t>
            </a:r>
          </a:p>
        </p:txBody>
      </p:sp>
    </p:spTree>
    <p:extLst>
      <p:ext uri="{BB962C8B-B14F-4D97-AF65-F5344CB8AC3E}">
        <p14:creationId xmlns:p14="http://schemas.microsoft.com/office/powerpoint/2010/main" val="23033901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f3ec80467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f3ec80467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studied edge properties, our underlying goal being to be able to split edges into two groups: internal vs. external edges.</a:t>
            </a:r>
            <a:endParaRPr dirty="0"/>
          </a:p>
        </p:txBody>
      </p:sp>
    </p:spTree>
    <p:extLst>
      <p:ext uri="{BB962C8B-B14F-4D97-AF65-F5344CB8AC3E}">
        <p14:creationId xmlns:p14="http://schemas.microsoft.com/office/powerpoint/2010/main" val="3948947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We’ve looked into a number of edge properties: blue is for internal edges and red is for external edges.</a:t>
            </a:r>
          </a:p>
          <a:p>
            <a:pPr marL="158750" indent="0">
              <a:buNone/>
            </a:pPr>
            <a:r>
              <a:rPr lang="en-US" dirty="0"/>
              <a:t>Note that we show the two distributions separately, but the raw counts are very small for the external edges as most edges are internal.</a:t>
            </a:r>
          </a:p>
          <a:p>
            <a:pPr marL="158750" indent="0">
              <a:buNone/>
            </a:pPr>
            <a:endParaRPr lang="en-US" dirty="0"/>
          </a:p>
          <a:p>
            <a:pPr marL="158750" indent="0">
              <a:buNone/>
            </a:pPr>
            <a:r>
              <a:rPr lang="en-US" dirty="0"/>
              <a:t>The edge betweenness, as expected, we do see a peak at the highest value for the external distribution. </a:t>
            </a:r>
            <a:br>
              <a:rPr lang="en-US" dirty="0"/>
            </a:br>
            <a:r>
              <a:rPr lang="en-US" dirty="0"/>
              <a:t>For the UMAP weights, we see a heavier distribution for high values for internal edges, as expected. But we also see a large peak of external edges having a UMAP weight of 1.</a:t>
            </a:r>
          </a:p>
          <a:p>
            <a:pPr marL="158750" indent="0">
              <a:buNone/>
            </a:pPr>
            <a:r>
              <a:rPr lang="en-US" dirty="0"/>
              <a:t>The next one shows the average of the distances of the endpoints to their respective nearest neighbors in the original space. We observe that internal edges tend to have endpoints closer to their nearest neighbor (this can be thought of as a rough estimate for density, it’s inverse).</a:t>
            </a:r>
          </a:p>
          <a:p>
            <a:pPr marL="158750" indent="0">
              <a:buNone/>
            </a:pPr>
            <a:r>
              <a:rPr lang="en-US" dirty="0"/>
              <a:t>Same kind of separation is observed for the number of triangles edges are part of.</a:t>
            </a:r>
            <a:br>
              <a:rPr lang="en-US" dirty="0"/>
            </a:br>
            <a:r>
              <a:rPr lang="en-US" dirty="0"/>
              <a:t>However, the most impressive separation comes from the change in the distance before and after UMAP. We did not find any other edge property that separates the two edge classes as well as the distance in the low dimensional space.</a:t>
            </a:r>
          </a:p>
          <a:p>
            <a:pPr marL="158750" indent="0">
              <a:buNone/>
            </a:pPr>
            <a:endParaRPr lang="en-US" dirty="0"/>
          </a:p>
        </p:txBody>
      </p:sp>
    </p:spTree>
    <p:extLst>
      <p:ext uri="{BB962C8B-B14F-4D97-AF65-F5344CB8AC3E}">
        <p14:creationId xmlns:p14="http://schemas.microsoft.com/office/powerpoint/2010/main" val="27426268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fr-CA" dirty="0"/>
              <a:t>S</a:t>
            </a:r>
            <a:r>
              <a:rPr lang="en-US" dirty="0"/>
              <a:t>o the edge properties are not perfectly separable, but can they still be used for clustering? In a robust single linkage approach. We have tried some, with no big success so far.</a:t>
            </a:r>
          </a:p>
        </p:txBody>
      </p:sp>
    </p:spTree>
    <p:extLst>
      <p:ext uri="{BB962C8B-B14F-4D97-AF65-F5344CB8AC3E}">
        <p14:creationId xmlns:p14="http://schemas.microsoft.com/office/powerpoint/2010/main" val="24109264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Can we use the neighborhood of nodes (or their respective families’ opinion) and incorporate their opinion into a notion of similarity. This can then be fed this to a clustering algorithm (robust single linkage). </a:t>
            </a:r>
            <a:br>
              <a:rPr lang="en-US" dirty="0"/>
            </a:br>
            <a:r>
              <a:rPr lang="en-US" dirty="0"/>
              <a:t>We have tried a number of similarity notions.</a:t>
            </a:r>
            <a:br>
              <a:rPr lang="en-US" dirty="0"/>
            </a:br>
            <a:r>
              <a:rPr lang="en-US" dirty="0"/>
              <a:t>1- UMAP as a baseline</a:t>
            </a:r>
          </a:p>
          <a:p>
            <a:pPr marL="158750" indent="0">
              <a:buNone/>
            </a:pPr>
            <a:r>
              <a:rPr lang="en-US" dirty="0"/>
              <a:t>2- Triangles: size of intersection of families</a:t>
            </a:r>
          </a:p>
          <a:p>
            <a:pPr marL="158750" indent="0">
              <a:buNone/>
            </a:pPr>
            <a:r>
              <a:rPr lang="en-US" dirty="0"/>
              <a:t>3- Average of edge and non-edge weights between the 2 neighborhoods. If the neighborhoods are not disjoint, I pretend it is and add edges of weight one between a node - in one neighborhood - and itself ( this is what the </a:t>
            </a:r>
            <a:r>
              <a:rPr lang="en-US" i="1" dirty="0"/>
              <a:t>A + I</a:t>
            </a:r>
            <a:r>
              <a:rPr lang="en-US" dirty="0"/>
              <a:t> is). I don't think this is the right thing to do as it dilutes the strength of the intersection too much.</a:t>
            </a:r>
          </a:p>
          <a:p>
            <a:pPr marL="158750" indent="0">
              <a:buNone/>
            </a:pPr>
            <a:r>
              <a:rPr lang="en-US" dirty="0"/>
              <a:t>4- Is a variation of 3-</a:t>
            </a:r>
          </a:p>
          <a:p>
            <a:pPr marL="158750" indent="0">
              <a:buNone/>
            </a:pPr>
            <a:r>
              <a:rPr lang="en-US" dirty="0"/>
              <a:t>5- High dimensional points are represented by their neighbors average. UMAP weight of this new representation.</a:t>
            </a:r>
          </a:p>
        </p:txBody>
      </p:sp>
    </p:spTree>
    <p:extLst>
      <p:ext uri="{BB962C8B-B14F-4D97-AF65-F5344CB8AC3E}">
        <p14:creationId xmlns:p14="http://schemas.microsoft.com/office/powerpoint/2010/main" val="34940519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Running robust single linkage on these edge dissimilarities did not perform well at all. These results can be taken with a grain of salt as I have not spent too much time on fine tuning anything. I still wanted to share this as it is the closest to what HDBSCAN is doing to the low dimensional distances. Still need to understand what is going wrong, or what I am doing wrong with this.</a:t>
            </a:r>
          </a:p>
          <a:p>
            <a:pPr marL="158750" indent="0">
              <a:buNone/>
            </a:pPr>
            <a:endParaRPr lang="en-US" dirty="0"/>
          </a:p>
        </p:txBody>
      </p:sp>
    </p:spTree>
    <p:extLst>
      <p:ext uri="{BB962C8B-B14F-4D97-AF65-F5344CB8AC3E}">
        <p14:creationId xmlns:p14="http://schemas.microsoft.com/office/powerpoint/2010/main" val="2168706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2088bf9471637d8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2088bf9471637d8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Different data this time in even higher dimension. We have pictures of 20 objects photographed from 5 degree angles around the object. </a:t>
            </a:r>
          </a:p>
          <a:p>
            <a:pPr marL="0" lvl="0" indent="0" algn="l" rtl="0">
              <a:spcBef>
                <a:spcPts val="0"/>
              </a:spcBef>
              <a:spcAft>
                <a:spcPts val="0"/>
              </a:spcAft>
              <a:buNone/>
            </a:pPr>
            <a:r>
              <a:rPr lang="en" dirty="0"/>
              <a:t>Different objects *should* form nice clusters. </a:t>
            </a:r>
            <a:endParaRPr dirty="0"/>
          </a:p>
        </p:txBody>
      </p:sp>
    </p:spTree>
    <p:extLst>
      <p:ext uri="{BB962C8B-B14F-4D97-AF65-F5344CB8AC3E}">
        <p14:creationId xmlns:p14="http://schemas.microsoft.com/office/powerpoint/2010/main" val="9358247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fr-CA" dirty="0"/>
              <a:t>But </a:t>
            </a:r>
            <a:r>
              <a:rPr lang="fr-CA" dirty="0" err="1"/>
              <a:t>what</a:t>
            </a:r>
            <a:r>
              <a:rPr lang="fr-CA" dirty="0"/>
              <a:t> </a:t>
            </a:r>
            <a:r>
              <a:rPr lang="fr-CA" dirty="0" err="1"/>
              <a:t>we</a:t>
            </a:r>
            <a:r>
              <a:rPr lang="fr-CA" dirty="0"/>
              <a:t> have </a:t>
            </a:r>
            <a:r>
              <a:rPr lang="fr-CA" dirty="0" err="1"/>
              <a:t>observed</a:t>
            </a:r>
            <a:r>
              <a:rPr lang="fr-CA" dirty="0"/>
              <a:t> </a:t>
            </a:r>
            <a:r>
              <a:rPr lang="fr-CA" dirty="0" err="1"/>
              <a:t>is</a:t>
            </a:r>
            <a:r>
              <a:rPr lang="fr-CA" dirty="0"/>
              <a:t> </a:t>
            </a:r>
            <a:r>
              <a:rPr lang="fr-CA" dirty="0" err="1"/>
              <a:t>that</a:t>
            </a:r>
            <a:r>
              <a:rPr lang="fr-CA" dirty="0"/>
              <a:t> </a:t>
            </a:r>
            <a:r>
              <a:rPr lang="fr-CA" dirty="0" err="1"/>
              <a:t>averaging</a:t>
            </a:r>
            <a:r>
              <a:rPr lang="fr-CA" dirty="0"/>
              <a:t> the </a:t>
            </a:r>
            <a:r>
              <a:rPr lang="fr-CA" dirty="0" err="1"/>
              <a:t>neighborhoods</a:t>
            </a:r>
            <a:r>
              <a:rPr lang="fr-CA" dirty="0"/>
              <a:t>’ opinions tend to </a:t>
            </a:r>
            <a:r>
              <a:rPr lang="fr-CA" dirty="0" err="1"/>
              <a:t>concentrate</a:t>
            </a:r>
            <a:r>
              <a:rPr lang="fr-CA" dirty="0"/>
              <a:t> the </a:t>
            </a:r>
            <a:r>
              <a:rPr lang="fr-CA" dirty="0" err="1"/>
              <a:t>similarity</a:t>
            </a:r>
            <a:r>
              <a:rPr lang="fr-CA" dirty="0"/>
              <a:t> values.</a:t>
            </a:r>
          </a:p>
          <a:p>
            <a:pPr marL="158750" indent="0">
              <a:buNone/>
            </a:pPr>
            <a:r>
              <a:rPr lang="fr-CA" dirty="0"/>
              <a:t>The question </a:t>
            </a:r>
            <a:r>
              <a:rPr lang="fr-CA" dirty="0" err="1"/>
              <a:t>remains</a:t>
            </a:r>
            <a:r>
              <a:rPr lang="fr-CA" dirty="0"/>
              <a:t>: </a:t>
            </a:r>
            <a:r>
              <a:rPr lang="fr-CA" dirty="0" err="1"/>
              <a:t>is</a:t>
            </a:r>
            <a:r>
              <a:rPr lang="fr-CA" dirty="0"/>
              <a:t> </a:t>
            </a:r>
            <a:r>
              <a:rPr lang="fr-CA" dirty="0" err="1"/>
              <a:t>there</a:t>
            </a:r>
            <a:r>
              <a:rPr lang="fr-CA" dirty="0"/>
              <a:t> a </a:t>
            </a:r>
            <a:r>
              <a:rPr lang="fr-CA" dirty="0" err="1"/>
              <a:t>proper</a:t>
            </a:r>
            <a:r>
              <a:rPr lang="fr-CA" dirty="0"/>
              <a:t> </a:t>
            </a:r>
            <a:r>
              <a:rPr lang="fr-CA" dirty="0" err="1"/>
              <a:t>similarity</a:t>
            </a:r>
            <a:r>
              <a:rPr lang="fr-CA" dirty="0"/>
              <a:t> </a:t>
            </a:r>
            <a:r>
              <a:rPr lang="fr-CA" dirty="0" err="1"/>
              <a:t>measure</a:t>
            </a:r>
            <a:r>
              <a:rPr lang="fr-CA" dirty="0"/>
              <a:t> </a:t>
            </a:r>
            <a:r>
              <a:rPr lang="fr-CA" dirty="0" err="1"/>
              <a:t>based</a:t>
            </a:r>
            <a:r>
              <a:rPr lang="fr-CA" dirty="0"/>
              <a:t> on the graph </a:t>
            </a:r>
            <a:r>
              <a:rPr lang="fr-CA" dirty="0" err="1"/>
              <a:t>topology</a:t>
            </a:r>
            <a:r>
              <a:rPr lang="fr-CA" dirty="0"/>
              <a:t> (and </a:t>
            </a:r>
            <a:r>
              <a:rPr lang="fr-CA" dirty="0" err="1"/>
              <a:t>other</a:t>
            </a:r>
            <a:r>
              <a:rPr lang="fr-CA" dirty="0"/>
              <a:t> spatial information) </a:t>
            </a:r>
            <a:r>
              <a:rPr lang="fr-CA" dirty="0" err="1"/>
              <a:t>that</a:t>
            </a:r>
            <a:r>
              <a:rPr lang="fr-CA" dirty="0"/>
              <a:t> </a:t>
            </a:r>
            <a:r>
              <a:rPr lang="fr-CA" dirty="0" err="1"/>
              <a:t>could</a:t>
            </a:r>
            <a:r>
              <a:rPr lang="fr-CA" dirty="0"/>
              <a:t> lead to good single linkage clustering </a:t>
            </a:r>
            <a:r>
              <a:rPr lang="fr-CA" dirty="0" err="1"/>
              <a:t>results</a:t>
            </a:r>
            <a:r>
              <a:rPr lang="fr-CA" dirty="0"/>
              <a:t>?</a:t>
            </a:r>
            <a:endParaRPr lang="en-US" dirty="0"/>
          </a:p>
        </p:txBody>
      </p:sp>
    </p:spTree>
    <p:extLst>
      <p:ext uri="{BB962C8B-B14F-4D97-AF65-F5344CB8AC3E}">
        <p14:creationId xmlns:p14="http://schemas.microsoft.com/office/powerpoint/2010/main" val="38989555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Robust single linkage is one way to tackle this problem. Another would be to view this as an edge pruning process, keeping the remaining connected components. Can we find a similarity notion that would yield good results from edge pruning?</a:t>
            </a:r>
          </a:p>
          <a:p>
            <a:pPr marL="158750" indent="0">
              <a:buNone/>
            </a:pPr>
            <a:endParaRPr lang="en-US" dirty="0"/>
          </a:p>
          <a:p>
            <a:pPr marL="158750" indent="0">
              <a:buNone/>
            </a:pPr>
            <a:r>
              <a:rPr lang="en-US" dirty="0"/>
              <a:t>We have tried learning what information to use to define such a similarity by training an edge classifier from a set of features on all edges of all datasets. </a:t>
            </a:r>
          </a:p>
          <a:p>
            <a:pPr marL="158750" indent="0">
              <a:buNone/>
            </a:pPr>
            <a:r>
              <a:rPr lang="en-US" dirty="0"/>
              <a:t>Even if we did normalize properly the features, the edge feature vectors were not easily comparable between datasets. We still need to explore this to guide our search.</a:t>
            </a:r>
            <a:br>
              <a:rPr lang="en-US" dirty="0"/>
            </a:br>
            <a:endParaRPr lang="en-US" dirty="0"/>
          </a:p>
          <a:p>
            <a:pPr marL="158750" indent="0">
              <a:buNone/>
            </a:pPr>
            <a:endParaRPr lang="en-US" dirty="0"/>
          </a:p>
        </p:txBody>
      </p:sp>
    </p:spTree>
    <p:extLst>
      <p:ext uri="{BB962C8B-B14F-4D97-AF65-F5344CB8AC3E}">
        <p14:creationId xmlns:p14="http://schemas.microsoft.com/office/powerpoint/2010/main" val="8195378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f3ec80467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f3ec80467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this was an overview of the exploration done so far. W</a:t>
            </a:r>
            <a:r>
              <a:rPr lang="en-US" dirty="0"/>
              <a:t>ha</a:t>
            </a:r>
            <a:r>
              <a:rPr lang="en" dirty="0"/>
              <a:t>t next, this is more a question to you.</a:t>
            </a:r>
            <a:endParaRPr dirty="0"/>
          </a:p>
        </p:txBody>
      </p:sp>
    </p:spTree>
    <p:extLst>
      <p:ext uri="{BB962C8B-B14F-4D97-AF65-F5344CB8AC3E}">
        <p14:creationId xmlns:p14="http://schemas.microsoft.com/office/powerpoint/2010/main" val="37202180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fr-CA" dirty="0"/>
              <a:t>A </a:t>
            </a:r>
            <a:r>
              <a:rPr lang="fr-CA" dirty="0" err="1"/>
              <a:t>very</a:t>
            </a:r>
            <a:r>
              <a:rPr lang="fr-CA" dirty="0"/>
              <a:t> </a:t>
            </a:r>
            <a:r>
              <a:rPr lang="fr-CA" dirty="0" err="1"/>
              <a:t>strong</a:t>
            </a:r>
            <a:r>
              <a:rPr lang="fr-CA" dirty="0"/>
              <a:t> aspect of </a:t>
            </a:r>
            <a:r>
              <a:rPr lang="fr-CA" dirty="0" err="1"/>
              <a:t>working</a:t>
            </a:r>
            <a:r>
              <a:rPr lang="fr-CA" dirty="0"/>
              <a:t> in a </a:t>
            </a:r>
            <a:r>
              <a:rPr lang="fr-CA" dirty="0" err="1"/>
              <a:t>metric</a:t>
            </a:r>
            <a:r>
              <a:rPr lang="fr-CA" dirty="0"/>
              <a:t> </a:t>
            </a:r>
            <a:r>
              <a:rPr lang="fr-CA" dirty="0" err="1"/>
              <a:t>space</a:t>
            </a:r>
            <a:r>
              <a:rPr lang="fr-CA" dirty="0"/>
              <a:t> like UMAP </a:t>
            </a:r>
            <a:r>
              <a:rPr lang="fr-CA" dirty="0" err="1"/>
              <a:t>does</a:t>
            </a:r>
            <a:r>
              <a:rPr lang="fr-CA" dirty="0"/>
              <a:t>, </a:t>
            </a:r>
            <a:r>
              <a:rPr lang="fr-CA" dirty="0" err="1"/>
              <a:t>is</a:t>
            </a:r>
            <a:r>
              <a:rPr lang="fr-CA" dirty="0"/>
              <a:t> </a:t>
            </a:r>
            <a:r>
              <a:rPr lang="fr-CA" dirty="0" err="1"/>
              <a:t>that</a:t>
            </a:r>
            <a:r>
              <a:rPr lang="fr-CA" dirty="0"/>
              <a:t> </a:t>
            </a:r>
            <a:r>
              <a:rPr lang="fr-CA" dirty="0" err="1"/>
              <a:t>when</a:t>
            </a:r>
            <a:r>
              <a:rPr lang="fr-CA" dirty="0"/>
              <a:t> </a:t>
            </a:r>
            <a:r>
              <a:rPr lang="fr-CA" dirty="0" err="1"/>
              <a:t>moving</a:t>
            </a:r>
            <a:r>
              <a:rPr lang="fr-CA" dirty="0"/>
              <a:t> a single point, </a:t>
            </a:r>
            <a:r>
              <a:rPr lang="fr-CA" dirty="0" err="1"/>
              <a:t>it</a:t>
            </a:r>
            <a:r>
              <a:rPr lang="fr-CA" dirty="0"/>
              <a:t> affects the relation of </a:t>
            </a:r>
            <a:r>
              <a:rPr lang="fr-CA" dirty="0" err="1"/>
              <a:t>this</a:t>
            </a:r>
            <a:r>
              <a:rPr lang="fr-CA" dirty="0"/>
              <a:t> point to ALL </a:t>
            </a:r>
            <a:r>
              <a:rPr lang="fr-CA" dirty="0" err="1"/>
              <a:t>other</a:t>
            </a:r>
            <a:r>
              <a:rPr lang="fr-CA" dirty="0"/>
              <a:t> points. This </a:t>
            </a:r>
            <a:r>
              <a:rPr lang="fr-CA" dirty="0" err="1"/>
              <a:t>is</a:t>
            </a:r>
            <a:r>
              <a:rPr lang="fr-CA" dirty="0"/>
              <a:t> not </a:t>
            </a:r>
            <a:r>
              <a:rPr lang="fr-CA" dirty="0" err="1"/>
              <a:t>easy</a:t>
            </a:r>
            <a:r>
              <a:rPr lang="fr-CA" dirty="0"/>
              <a:t> to </a:t>
            </a:r>
            <a:r>
              <a:rPr lang="fr-CA" dirty="0" err="1"/>
              <a:t>mimic</a:t>
            </a:r>
            <a:r>
              <a:rPr lang="fr-CA" dirty="0"/>
              <a:t> on a graph, but the </a:t>
            </a:r>
            <a:r>
              <a:rPr lang="fr-CA" dirty="0" err="1"/>
              <a:t>repulsive</a:t>
            </a:r>
            <a:r>
              <a:rPr lang="fr-CA" dirty="0"/>
              <a:t> forces of UMAP </a:t>
            </a:r>
            <a:r>
              <a:rPr lang="fr-CA" dirty="0" err="1"/>
              <a:t>seem</a:t>
            </a:r>
            <a:r>
              <a:rPr lang="fr-CA" dirty="0"/>
              <a:t> to </a:t>
            </a:r>
            <a:r>
              <a:rPr lang="fr-CA" dirty="0" err="1"/>
              <a:t>contribute</a:t>
            </a:r>
            <a:r>
              <a:rPr lang="fr-CA" dirty="0"/>
              <a:t> a lot to the performance. </a:t>
            </a:r>
          </a:p>
          <a:p>
            <a:pPr marL="158750" indent="0">
              <a:buNone/>
            </a:pPr>
            <a:r>
              <a:rPr lang="fr-CA" dirty="0" err="1"/>
              <a:t>What</a:t>
            </a:r>
            <a:r>
              <a:rPr lang="fr-CA" dirty="0"/>
              <a:t> </a:t>
            </a:r>
            <a:r>
              <a:rPr lang="fr-CA" dirty="0" err="1"/>
              <a:t>could</a:t>
            </a:r>
            <a:r>
              <a:rPr lang="fr-CA" dirty="0"/>
              <a:t> </a:t>
            </a:r>
            <a:r>
              <a:rPr lang="fr-CA" dirty="0" err="1"/>
              <a:t>be</a:t>
            </a:r>
            <a:r>
              <a:rPr lang="fr-CA" dirty="0"/>
              <a:t> </a:t>
            </a:r>
            <a:r>
              <a:rPr lang="fr-CA" dirty="0" err="1"/>
              <a:t>done</a:t>
            </a:r>
            <a:r>
              <a:rPr lang="fr-CA" dirty="0"/>
              <a:t> to </a:t>
            </a:r>
            <a:r>
              <a:rPr lang="fr-CA" dirty="0" err="1"/>
              <a:t>mimic</a:t>
            </a:r>
            <a:r>
              <a:rPr lang="fr-CA" dirty="0"/>
              <a:t> </a:t>
            </a:r>
            <a:r>
              <a:rPr lang="fr-CA" dirty="0" err="1"/>
              <a:t>something</a:t>
            </a:r>
            <a:r>
              <a:rPr lang="fr-CA" dirty="0"/>
              <a:t> like </a:t>
            </a:r>
            <a:r>
              <a:rPr lang="fr-CA" dirty="0" err="1"/>
              <a:t>this</a:t>
            </a:r>
            <a:r>
              <a:rPr lang="fr-CA" dirty="0"/>
              <a:t>?</a:t>
            </a:r>
          </a:p>
        </p:txBody>
      </p:sp>
    </p:spTree>
    <p:extLst>
      <p:ext uri="{BB962C8B-B14F-4D97-AF65-F5344CB8AC3E}">
        <p14:creationId xmlns:p14="http://schemas.microsoft.com/office/powerpoint/2010/main" val="33908479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fr-CA" dirty="0" err="1"/>
              <a:t>Again</a:t>
            </a:r>
            <a:r>
              <a:rPr lang="fr-CA" dirty="0"/>
              <a:t>, if </a:t>
            </a:r>
            <a:r>
              <a:rPr lang="fr-CA" dirty="0" err="1"/>
              <a:t>you</a:t>
            </a:r>
            <a:r>
              <a:rPr lang="fr-CA" dirty="0"/>
              <a:t> </a:t>
            </a:r>
            <a:r>
              <a:rPr lang="fr-CA" dirty="0" err="1"/>
              <a:t>want</a:t>
            </a:r>
            <a:r>
              <a:rPr lang="fr-CA" dirty="0"/>
              <a:t> to </a:t>
            </a:r>
            <a:r>
              <a:rPr lang="fr-CA" dirty="0" err="1"/>
              <a:t>play</a:t>
            </a:r>
            <a:r>
              <a:rPr lang="fr-CA" dirty="0"/>
              <a:t> </a:t>
            </a:r>
            <a:r>
              <a:rPr lang="fr-CA" dirty="0" err="1"/>
              <a:t>with</a:t>
            </a:r>
            <a:r>
              <a:rPr lang="fr-CA" dirty="0"/>
              <a:t> </a:t>
            </a:r>
            <a:r>
              <a:rPr lang="fr-CA" dirty="0" err="1"/>
              <a:t>this</a:t>
            </a:r>
            <a:r>
              <a:rPr lang="fr-CA" dirty="0"/>
              <a:t> data, </a:t>
            </a:r>
            <a:r>
              <a:rPr lang="fr-CA" dirty="0" err="1"/>
              <a:t>you</a:t>
            </a:r>
            <a:r>
              <a:rPr lang="fr-CA" dirty="0"/>
              <a:t> can </a:t>
            </a:r>
            <a:r>
              <a:rPr lang="fr-CA" dirty="0" err="1"/>
              <a:t>find</a:t>
            </a:r>
            <a:r>
              <a:rPr lang="fr-CA" dirty="0"/>
              <a:t> </a:t>
            </a:r>
            <a:r>
              <a:rPr lang="fr-CA" dirty="0" err="1"/>
              <a:t>some</a:t>
            </a:r>
            <a:r>
              <a:rPr lang="fr-CA" dirty="0"/>
              <a:t> short notebooks to start </a:t>
            </a:r>
            <a:r>
              <a:rPr lang="fr-CA" dirty="0" err="1"/>
              <a:t>with</a:t>
            </a:r>
            <a:r>
              <a:rPr lang="fr-CA" dirty="0"/>
              <a:t> in </a:t>
            </a:r>
            <a:r>
              <a:rPr lang="fr-CA" dirty="0" err="1"/>
              <a:t>this</a:t>
            </a:r>
            <a:r>
              <a:rPr lang="fr-CA" dirty="0"/>
              <a:t> </a:t>
            </a:r>
            <a:r>
              <a:rPr lang="fr-CA" dirty="0" err="1"/>
              <a:t>github</a:t>
            </a:r>
            <a:r>
              <a:rPr lang="fr-CA" dirty="0"/>
              <a:t> repo. </a:t>
            </a:r>
            <a:r>
              <a:rPr lang="fr-CA">
                <a:sym typeface="Wingdings" panose="05000000000000000000" pitchFamily="2" charset="2"/>
              </a:rPr>
              <a:t></a:t>
            </a:r>
            <a:endParaRPr lang="en-US" dirty="0"/>
          </a:p>
        </p:txBody>
      </p:sp>
    </p:spTree>
    <p:extLst>
      <p:ext uri="{BB962C8B-B14F-4D97-AF65-F5344CB8AC3E}">
        <p14:creationId xmlns:p14="http://schemas.microsoft.com/office/powerpoint/2010/main" val="51490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2088bf9471637d8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2088bf9471637d8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Last we have pictures of 40 different buildings). Much challenging because of the different angles, different lighting conditions. The fact that the photos are in colour also mean we have to deal with three separate colour channels, resulting in very high dimensional data. </a:t>
            </a:r>
            <a:endParaRPr dirty="0"/>
          </a:p>
        </p:txBody>
      </p:sp>
    </p:spTree>
    <p:extLst>
      <p:ext uri="{BB962C8B-B14F-4D97-AF65-F5344CB8AC3E}">
        <p14:creationId xmlns:p14="http://schemas.microsoft.com/office/powerpoint/2010/main" val="2611285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3"/>
          <p:cNvSpPr txBox="1">
            <a:spLocks noGrp="1"/>
          </p:cNvSpPr>
          <p:nvPr>
            <p:ph type="ctrTitle"/>
          </p:nvPr>
        </p:nvSpPr>
        <p:spPr>
          <a:xfrm>
            <a:off x="311708" y="744575"/>
            <a:ext cx="8520600" cy="2052600"/>
          </a:xfrm>
          <a:prstGeom prst="rect">
            <a:avLst/>
          </a:prstGeom>
        </p:spPr>
        <p:txBody>
          <a:bodyPr spcFirstLastPara="1" wrap="square" lIns="58925" tIns="58925" rIns="58925" bIns="58925" anchor="b" anchorCtr="0">
            <a:normAutofit/>
          </a:bodyPr>
          <a:lstStyle>
            <a:lvl1pPr lvl="0" algn="ctr" rtl="0">
              <a:spcBef>
                <a:spcPts val="0"/>
              </a:spcBef>
              <a:spcAft>
                <a:spcPts val="0"/>
              </a:spcAft>
              <a:buSzPts val="5200"/>
              <a:buFont typeface="Marcellus"/>
              <a:buNone/>
              <a:defRPr sz="5200">
                <a:latin typeface="Marcellus"/>
                <a:ea typeface="Marcellus"/>
                <a:cs typeface="Marcellus"/>
                <a:sym typeface="Marcellu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3"/>
          <p:cNvSpPr txBox="1">
            <a:spLocks noGrp="1"/>
          </p:cNvSpPr>
          <p:nvPr>
            <p:ph type="subTitle" idx="1"/>
          </p:nvPr>
        </p:nvSpPr>
        <p:spPr>
          <a:xfrm>
            <a:off x="311700" y="2834125"/>
            <a:ext cx="8520600" cy="792600"/>
          </a:xfrm>
          <a:prstGeom prst="rect">
            <a:avLst/>
          </a:prstGeom>
        </p:spPr>
        <p:txBody>
          <a:bodyPr spcFirstLastPara="1" wrap="square" lIns="58925" tIns="58925" rIns="58925" bIns="58925" anchor="ctr" anchorCtr="0">
            <a:normAutofit/>
          </a:bodyPr>
          <a:lstStyle>
            <a:lvl1pPr lvl="0" algn="ctr" rtl="0">
              <a:lnSpc>
                <a:spcPct val="100000"/>
              </a:lnSpc>
              <a:spcBef>
                <a:spcPts val="2700"/>
              </a:spcBef>
              <a:spcAft>
                <a:spcPts val="0"/>
              </a:spcAft>
              <a:buClr>
                <a:srgbClr val="7088B8"/>
              </a:buClr>
              <a:buSzPts val="2800"/>
              <a:buNone/>
              <a:defRPr sz="2800">
                <a:solidFill>
                  <a:srgbClr val="7088B8"/>
                </a:solidFill>
              </a:defRPr>
            </a:lvl1pPr>
            <a:lvl2pPr lvl="1" algn="ctr" rtl="0">
              <a:lnSpc>
                <a:spcPct val="100000"/>
              </a:lnSpc>
              <a:spcBef>
                <a:spcPts val="2700"/>
              </a:spcBef>
              <a:spcAft>
                <a:spcPts val="0"/>
              </a:spcAft>
              <a:buSzPts val="2800"/>
              <a:buNone/>
              <a:defRPr sz="2800"/>
            </a:lvl2pPr>
            <a:lvl3pPr lvl="2" algn="ctr" rtl="0">
              <a:lnSpc>
                <a:spcPct val="100000"/>
              </a:lnSpc>
              <a:spcBef>
                <a:spcPts val="2700"/>
              </a:spcBef>
              <a:spcAft>
                <a:spcPts val="0"/>
              </a:spcAft>
              <a:buSzPts val="2800"/>
              <a:buNone/>
              <a:defRPr sz="2800"/>
            </a:lvl3pPr>
            <a:lvl4pPr lvl="3" algn="ctr" rtl="0">
              <a:lnSpc>
                <a:spcPct val="100000"/>
              </a:lnSpc>
              <a:spcBef>
                <a:spcPts val="2700"/>
              </a:spcBef>
              <a:spcAft>
                <a:spcPts val="0"/>
              </a:spcAft>
              <a:buSzPts val="2800"/>
              <a:buNone/>
              <a:defRPr sz="2800"/>
            </a:lvl4pPr>
            <a:lvl5pPr lvl="4" algn="ctr" rtl="0">
              <a:lnSpc>
                <a:spcPct val="100000"/>
              </a:lnSpc>
              <a:spcBef>
                <a:spcPts val="2700"/>
              </a:spcBef>
              <a:spcAft>
                <a:spcPts val="0"/>
              </a:spcAft>
              <a:buSzPts val="2800"/>
              <a:buNone/>
              <a:defRPr sz="2800"/>
            </a:lvl5pPr>
            <a:lvl6pPr lvl="5" algn="ctr" rtl="0">
              <a:lnSpc>
                <a:spcPct val="100000"/>
              </a:lnSpc>
              <a:spcBef>
                <a:spcPts val="2700"/>
              </a:spcBef>
              <a:spcAft>
                <a:spcPts val="0"/>
              </a:spcAft>
              <a:buSzPts val="2800"/>
              <a:buNone/>
              <a:defRPr sz="2800"/>
            </a:lvl6pPr>
            <a:lvl7pPr lvl="6" algn="ctr" rtl="0">
              <a:lnSpc>
                <a:spcPct val="100000"/>
              </a:lnSpc>
              <a:spcBef>
                <a:spcPts val="2700"/>
              </a:spcBef>
              <a:spcAft>
                <a:spcPts val="0"/>
              </a:spcAft>
              <a:buSzPts val="2800"/>
              <a:buNone/>
              <a:defRPr sz="2800"/>
            </a:lvl7pPr>
            <a:lvl8pPr lvl="7" algn="ctr" rtl="0">
              <a:lnSpc>
                <a:spcPct val="100000"/>
              </a:lnSpc>
              <a:spcBef>
                <a:spcPts val="2700"/>
              </a:spcBef>
              <a:spcAft>
                <a:spcPts val="0"/>
              </a:spcAft>
              <a:buSzPts val="2800"/>
              <a:buNone/>
              <a:defRPr sz="2800"/>
            </a:lvl8pPr>
            <a:lvl9pPr lvl="8" algn="ctr" rtl="0">
              <a:lnSpc>
                <a:spcPct val="100000"/>
              </a:lnSpc>
              <a:spcBef>
                <a:spcPts val="2700"/>
              </a:spcBef>
              <a:spcAft>
                <a:spcPts val="0"/>
              </a:spcAft>
              <a:buSzPts val="2800"/>
              <a:buNone/>
              <a:defRPr sz="28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se slide" type="secHead">
  <p:cSld name="SECTION_HEADER">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970650" y="1067400"/>
            <a:ext cx="7202700" cy="3008700"/>
          </a:xfrm>
          <a:prstGeom prst="rect">
            <a:avLst/>
          </a:prstGeom>
        </p:spPr>
        <p:txBody>
          <a:bodyPr spcFirstLastPara="1" wrap="square" lIns="58925" tIns="58925" rIns="58925" bIns="58925" anchor="ctr" anchorCtr="0">
            <a:normAutofit/>
          </a:bodyPr>
          <a:lstStyle>
            <a:lvl1pPr lvl="0" algn="ctr" rtl="0">
              <a:spcBef>
                <a:spcPts val="0"/>
              </a:spcBef>
              <a:spcAft>
                <a:spcPts val="0"/>
              </a:spcAft>
              <a:buSzPts val="4800"/>
              <a:buFont typeface="Marcellus"/>
              <a:buNone/>
              <a:defRPr sz="4800">
                <a:latin typeface="Marcellus"/>
                <a:ea typeface="Marcellus"/>
                <a:cs typeface="Marcellus"/>
                <a:sym typeface="Marcellu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_HEADER_1">
    <p:bg>
      <p:bgPr>
        <a:gradFill>
          <a:gsLst>
            <a:gs pos="0">
              <a:srgbClr val="FFFFFF"/>
            </a:gs>
            <a:gs pos="50000">
              <a:srgbClr val="7088B8"/>
            </a:gs>
            <a:gs pos="100000">
              <a:srgbClr val="2C3E63"/>
            </a:gs>
          </a:gsLst>
          <a:lin ang="5400012" scaled="0"/>
        </a:gradFill>
        <a:effectLst/>
      </p:bgPr>
    </p:bg>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1228200" y="1229250"/>
            <a:ext cx="6687600" cy="2685000"/>
          </a:xfrm>
          <a:prstGeom prst="rect">
            <a:avLst/>
          </a:prstGeom>
        </p:spPr>
        <p:txBody>
          <a:bodyPr spcFirstLastPara="1" wrap="square" lIns="58925" tIns="58925" rIns="58925" bIns="58925" anchor="ctr" anchorCtr="0">
            <a:normAutofit/>
          </a:bodyPr>
          <a:lstStyle>
            <a:lvl1pPr lvl="0" algn="ctr" rtl="0">
              <a:spcBef>
                <a:spcPts val="0"/>
              </a:spcBef>
              <a:spcAft>
                <a:spcPts val="0"/>
              </a:spcAft>
              <a:buClr>
                <a:srgbClr val="FFFFFF"/>
              </a:buClr>
              <a:buSzPts val="4800"/>
              <a:buFont typeface="Marcellus"/>
              <a:buNone/>
              <a:defRPr sz="4800">
                <a:solidFill>
                  <a:srgbClr val="FFFFFF"/>
                </a:solidFill>
                <a:latin typeface="Marcellus"/>
                <a:ea typeface="Marcellus"/>
                <a:cs typeface="Marcellus"/>
                <a:sym typeface="Marcellu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section Header">
  <p:cSld name="SECTION_HEADER_1_1">
    <p:bg>
      <p:bgPr>
        <a:gradFill>
          <a:gsLst>
            <a:gs pos="0">
              <a:srgbClr val="FFFFFF"/>
            </a:gs>
            <a:gs pos="100000">
              <a:srgbClr val="7088B8"/>
            </a:gs>
          </a:gsLst>
          <a:lin ang="5400012" scaled="0"/>
        </a:gradFill>
        <a:effectLst/>
      </p:bgPr>
    </p:bg>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1473750" y="1067400"/>
            <a:ext cx="6196500" cy="3008700"/>
          </a:xfrm>
          <a:prstGeom prst="rect">
            <a:avLst/>
          </a:prstGeom>
        </p:spPr>
        <p:txBody>
          <a:bodyPr spcFirstLastPara="1" wrap="square" lIns="58925" tIns="58925" rIns="58925" bIns="58925" anchor="ctr" anchorCtr="0">
            <a:normAutofit/>
          </a:bodyPr>
          <a:lstStyle>
            <a:lvl1pPr lvl="0" algn="ctr" rtl="0">
              <a:spcBef>
                <a:spcPts val="0"/>
              </a:spcBef>
              <a:spcAft>
                <a:spcPts val="0"/>
              </a:spcAft>
              <a:buClr>
                <a:srgbClr val="2C3E63"/>
              </a:buClr>
              <a:buSzPts val="4800"/>
              <a:buFont typeface="Marcellus"/>
              <a:buNone/>
              <a:defRPr sz="4800">
                <a:solidFill>
                  <a:srgbClr val="2C3E63"/>
                </a:solidFill>
                <a:latin typeface="Marcellus"/>
                <a:ea typeface="Marcellus"/>
                <a:cs typeface="Marcellus"/>
                <a:sym typeface="Marcellu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 name="Google Shape;2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temized list slide">
  <p:cSld name="CUSTOM">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1563450" y="638800"/>
            <a:ext cx="6017100" cy="3403800"/>
          </a:xfrm>
          <a:prstGeom prst="rect">
            <a:avLst/>
          </a:prstGeom>
          <a:noFill/>
          <a:ln>
            <a:noFill/>
          </a:ln>
        </p:spPr>
        <p:txBody>
          <a:bodyPr spcFirstLastPara="1" wrap="square" lIns="58925" tIns="58925" rIns="58925" bIns="58925" anchor="t" anchorCtr="0">
            <a:normAutofit/>
          </a:bodyPr>
          <a:lstStyle>
            <a:lvl1pPr lvl="0" algn="l">
              <a:spcBef>
                <a:spcPts val="0"/>
              </a:spcBef>
              <a:spcAft>
                <a:spcPts val="0"/>
              </a:spcAft>
              <a:buSzPts val="200"/>
              <a:buNone/>
              <a:defRPr sz="4000"/>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892969" y="1701105"/>
            <a:ext cx="7358100" cy="17412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900"/>
              <a:buNone/>
              <a:defRPr/>
            </a:lvl1pPr>
            <a:lvl2pPr lvl="1" algn="ctr" rtl="0">
              <a:spcBef>
                <a:spcPts val="0"/>
              </a:spcBef>
              <a:spcAft>
                <a:spcPts val="0"/>
              </a:spcAft>
              <a:buSzPts val="900"/>
              <a:buNone/>
              <a:defRPr/>
            </a:lvl2pPr>
            <a:lvl3pPr lvl="2" algn="ctr" rtl="0">
              <a:spcBef>
                <a:spcPts val="0"/>
              </a:spcBef>
              <a:spcAft>
                <a:spcPts val="0"/>
              </a:spcAft>
              <a:buSzPts val="900"/>
              <a:buNone/>
              <a:defRPr/>
            </a:lvl3pPr>
            <a:lvl4pPr lvl="3" algn="ctr" rtl="0">
              <a:spcBef>
                <a:spcPts val="0"/>
              </a:spcBef>
              <a:spcAft>
                <a:spcPts val="0"/>
              </a:spcAft>
              <a:buSzPts val="900"/>
              <a:buNone/>
              <a:defRPr/>
            </a:lvl4pPr>
            <a:lvl5pPr lvl="4" algn="ctr" rtl="0">
              <a:spcBef>
                <a:spcPts val="0"/>
              </a:spcBef>
              <a:spcAft>
                <a:spcPts val="0"/>
              </a:spcAft>
              <a:buSzPts val="900"/>
              <a:buNone/>
              <a:defRPr/>
            </a:lvl5pPr>
            <a:lvl6pPr lvl="5" algn="ctr" rtl="0">
              <a:spcBef>
                <a:spcPts val="0"/>
              </a:spcBef>
              <a:spcAft>
                <a:spcPts val="0"/>
              </a:spcAft>
              <a:buSzPts val="900"/>
              <a:buNone/>
              <a:defRPr/>
            </a:lvl6pPr>
            <a:lvl7pPr lvl="6" algn="ctr" rtl="0">
              <a:spcBef>
                <a:spcPts val="0"/>
              </a:spcBef>
              <a:spcAft>
                <a:spcPts val="0"/>
              </a:spcAft>
              <a:buSzPts val="900"/>
              <a:buNone/>
              <a:defRPr/>
            </a:lvl7pPr>
            <a:lvl8pPr lvl="7" algn="ctr" rtl="0">
              <a:spcBef>
                <a:spcPts val="0"/>
              </a:spcBef>
              <a:spcAft>
                <a:spcPts val="0"/>
              </a:spcAft>
              <a:buSzPts val="900"/>
              <a:buNone/>
              <a:defRPr/>
            </a:lvl8pPr>
            <a:lvl9pPr lvl="8" algn="ctr" rtl="0">
              <a:spcBef>
                <a:spcPts val="0"/>
              </a:spcBef>
              <a:spcAft>
                <a:spcPts val="0"/>
              </a:spcAft>
              <a:buSzPts val="9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36800" y="234400"/>
            <a:ext cx="5870400" cy="1138500"/>
          </a:xfrm>
          <a:prstGeom prst="rect">
            <a:avLst/>
          </a:prstGeom>
          <a:noFill/>
          <a:ln>
            <a:noFill/>
          </a:ln>
        </p:spPr>
        <p:txBody>
          <a:bodyPr spcFirstLastPara="1" wrap="square" lIns="58925" tIns="58925" rIns="58925" bIns="58925" anchor="ctr" anchorCtr="0">
            <a:normAutofit/>
          </a:bodyPr>
          <a:lstStyle>
            <a:lvl1pPr marR="0" lvl="0" algn="ctr" rtl="0">
              <a:spcBef>
                <a:spcPts val="0"/>
              </a:spcBef>
              <a:spcAft>
                <a:spcPts val="0"/>
              </a:spcAft>
              <a:buSzPts val="900"/>
              <a:buFont typeface="Marcellus"/>
              <a:buNone/>
              <a:defRPr sz="5200" i="0" u="none" strike="noStrike" cap="none">
                <a:solidFill>
                  <a:srgbClr val="2C3E63"/>
                </a:solidFill>
                <a:latin typeface="Marcellus"/>
                <a:ea typeface="Marcellus"/>
                <a:cs typeface="Marcellus"/>
                <a:sym typeface="Marcellus"/>
              </a:defRPr>
            </a:lvl1pPr>
            <a:lvl2pPr marR="0" lvl="1" algn="ctr" rtl="0">
              <a:spcBef>
                <a:spcPts val="0"/>
              </a:spcBef>
              <a:spcAft>
                <a:spcPts val="0"/>
              </a:spcAft>
              <a:buSzPts val="900"/>
              <a:buNone/>
              <a:defRPr sz="5200" b="0" i="0" u="none" strike="noStrike" cap="none">
                <a:solidFill>
                  <a:srgbClr val="2C3E63"/>
                </a:solidFill>
                <a:latin typeface="Belleza"/>
                <a:ea typeface="Belleza"/>
                <a:cs typeface="Belleza"/>
                <a:sym typeface="Belleza"/>
              </a:defRPr>
            </a:lvl2pPr>
            <a:lvl3pPr marR="0" lvl="2" algn="ctr" rtl="0">
              <a:spcBef>
                <a:spcPts val="0"/>
              </a:spcBef>
              <a:spcAft>
                <a:spcPts val="0"/>
              </a:spcAft>
              <a:buSzPts val="900"/>
              <a:buNone/>
              <a:defRPr sz="5200" b="0" i="0" u="none" strike="noStrike" cap="none">
                <a:solidFill>
                  <a:srgbClr val="2C3E63"/>
                </a:solidFill>
                <a:latin typeface="Belleza"/>
                <a:ea typeface="Belleza"/>
                <a:cs typeface="Belleza"/>
                <a:sym typeface="Belleza"/>
              </a:defRPr>
            </a:lvl3pPr>
            <a:lvl4pPr marR="0" lvl="3" algn="ctr" rtl="0">
              <a:spcBef>
                <a:spcPts val="0"/>
              </a:spcBef>
              <a:spcAft>
                <a:spcPts val="0"/>
              </a:spcAft>
              <a:buSzPts val="900"/>
              <a:buNone/>
              <a:defRPr sz="5200" b="0" i="0" u="none" strike="noStrike" cap="none">
                <a:solidFill>
                  <a:srgbClr val="2C3E63"/>
                </a:solidFill>
                <a:latin typeface="Belleza"/>
                <a:ea typeface="Belleza"/>
                <a:cs typeface="Belleza"/>
                <a:sym typeface="Belleza"/>
              </a:defRPr>
            </a:lvl4pPr>
            <a:lvl5pPr marR="0" lvl="4" algn="ctr" rtl="0">
              <a:spcBef>
                <a:spcPts val="0"/>
              </a:spcBef>
              <a:spcAft>
                <a:spcPts val="0"/>
              </a:spcAft>
              <a:buSzPts val="900"/>
              <a:buNone/>
              <a:defRPr sz="5200" b="0" i="0" u="none" strike="noStrike" cap="none">
                <a:solidFill>
                  <a:srgbClr val="2C3E63"/>
                </a:solidFill>
                <a:latin typeface="Belleza"/>
                <a:ea typeface="Belleza"/>
                <a:cs typeface="Belleza"/>
                <a:sym typeface="Belleza"/>
              </a:defRPr>
            </a:lvl5pPr>
            <a:lvl6pPr marR="0" lvl="5" algn="ctr" rtl="0">
              <a:spcBef>
                <a:spcPts val="0"/>
              </a:spcBef>
              <a:spcAft>
                <a:spcPts val="0"/>
              </a:spcAft>
              <a:buSzPts val="900"/>
              <a:buNone/>
              <a:defRPr sz="5200" b="0" i="0" u="none" strike="noStrike" cap="none">
                <a:solidFill>
                  <a:srgbClr val="2C3E63"/>
                </a:solidFill>
                <a:latin typeface="Belleza"/>
                <a:ea typeface="Belleza"/>
                <a:cs typeface="Belleza"/>
                <a:sym typeface="Belleza"/>
              </a:defRPr>
            </a:lvl6pPr>
            <a:lvl7pPr marR="0" lvl="6" algn="ctr" rtl="0">
              <a:spcBef>
                <a:spcPts val="0"/>
              </a:spcBef>
              <a:spcAft>
                <a:spcPts val="0"/>
              </a:spcAft>
              <a:buSzPts val="900"/>
              <a:buNone/>
              <a:defRPr sz="5200" b="0" i="0" u="none" strike="noStrike" cap="none">
                <a:solidFill>
                  <a:srgbClr val="2C3E63"/>
                </a:solidFill>
                <a:latin typeface="Belleza"/>
                <a:ea typeface="Belleza"/>
                <a:cs typeface="Belleza"/>
                <a:sym typeface="Belleza"/>
              </a:defRPr>
            </a:lvl7pPr>
            <a:lvl8pPr marR="0" lvl="7" algn="ctr" rtl="0">
              <a:spcBef>
                <a:spcPts val="0"/>
              </a:spcBef>
              <a:spcAft>
                <a:spcPts val="0"/>
              </a:spcAft>
              <a:buSzPts val="900"/>
              <a:buNone/>
              <a:defRPr sz="5200" b="0" i="0" u="none" strike="noStrike" cap="none">
                <a:solidFill>
                  <a:srgbClr val="2C3E63"/>
                </a:solidFill>
                <a:latin typeface="Belleza"/>
                <a:ea typeface="Belleza"/>
                <a:cs typeface="Belleza"/>
                <a:sym typeface="Belleza"/>
              </a:defRPr>
            </a:lvl8pPr>
            <a:lvl9pPr marR="0" lvl="8" algn="ctr" rtl="0">
              <a:spcBef>
                <a:spcPts val="0"/>
              </a:spcBef>
              <a:spcAft>
                <a:spcPts val="0"/>
              </a:spcAft>
              <a:buSzPts val="900"/>
              <a:buNone/>
              <a:defRPr sz="5200" b="0" i="0" u="none" strike="noStrike" cap="none">
                <a:solidFill>
                  <a:srgbClr val="2C3E63"/>
                </a:solidFill>
                <a:latin typeface="Belleza"/>
                <a:ea typeface="Belleza"/>
                <a:cs typeface="Belleza"/>
                <a:sym typeface="Belleza"/>
              </a:defRPr>
            </a:lvl9pPr>
          </a:lstStyle>
          <a:p>
            <a:endParaRPr/>
          </a:p>
        </p:txBody>
      </p:sp>
      <p:sp>
        <p:nvSpPr>
          <p:cNvPr id="7" name="Google Shape;7;p1"/>
          <p:cNvSpPr txBox="1">
            <a:spLocks noGrp="1"/>
          </p:cNvSpPr>
          <p:nvPr>
            <p:ph type="body" idx="1"/>
          </p:nvPr>
        </p:nvSpPr>
        <p:spPr>
          <a:xfrm>
            <a:off x="796202" y="1372889"/>
            <a:ext cx="7804500" cy="3315000"/>
          </a:xfrm>
          <a:prstGeom prst="rect">
            <a:avLst/>
          </a:prstGeom>
          <a:noFill/>
          <a:ln>
            <a:noFill/>
          </a:ln>
        </p:spPr>
        <p:txBody>
          <a:bodyPr spcFirstLastPara="1" wrap="square" lIns="58925" tIns="58925" rIns="58925" bIns="58925" anchor="ctr" anchorCtr="0">
            <a:normAutofit/>
          </a:bodyPr>
          <a:lstStyle>
            <a:lvl1pPr marL="457200" marR="0" lvl="0" indent="-355600" algn="l" rtl="0">
              <a:spcBef>
                <a:spcPts val="2700"/>
              </a:spcBef>
              <a:spcAft>
                <a:spcPts val="0"/>
              </a:spcAft>
              <a:buClr>
                <a:srgbClr val="2C3E63"/>
              </a:buClr>
              <a:buSzPts val="2000"/>
              <a:buFont typeface="Marcellus"/>
              <a:buChar char="●"/>
              <a:defRPr sz="2600" i="0" u="none" strike="noStrike" cap="none">
                <a:solidFill>
                  <a:srgbClr val="2C3E63"/>
                </a:solidFill>
                <a:latin typeface="Marcellus"/>
                <a:ea typeface="Marcellus"/>
                <a:cs typeface="Marcellus"/>
                <a:sym typeface="Marcellus"/>
              </a:defRPr>
            </a:lvl1pPr>
            <a:lvl2pPr marL="914400" marR="0" lvl="1" indent="-355600" algn="l" rtl="0">
              <a:spcBef>
                <a:spcPts val="2700"/>
              </a:spcBef>
              <a:spcAft>
                <a:spcPts val="0"/>
              </a:spcAft>
              <a:buClr>
                <a:srgbClr val="2C3E63"/>
              </a:buClr>
              <a:buSzPts val="2000"/>
              <a:buFont typeface="Marcellus"/>
              <a:buChar char="○"/>
              <a:defRPr sz="2600" i="0" u="none" strike="noStrike" cap="none">
                <a:solidFill>
                  <a:srgbClr val="2C3E63"/>
                </a:solidFill>
                <a:latin typeface="Marcellus"/>
                <a:ea typeface="Marcellus"/>
                <a:cs typeface="Marcellus"/>
                <a:sym typeface="Marcellus"/>
              </a:defRPr>
            </a:lvl2pPr>
            <a:lvl3pPr marL="1371600" marR="0" lvl="2" indent="-355600" algn="l" rtl="0">
              <a:spcBef>
                <a:spcPts val="2700"/>
              </a:spcBef>
              <a:spcAft>
                <a:spcPts val="0"/>
              </a:spcAft>
              <a:buClr>
                <a:srgbClr val="2C3E63"/>
              </a:buClr>
              <a:buSzPts val="2000"/>
              <a:buFont typeface="Marcellus"/>
              <a:buChar char="■"/>
              <a:defRPr sz="2600" i="0" u="none" strike="noStrike" cap="none">
                <a:solidFill>
                  <a:srgbClr val="2C3E63"/>
                </a:solidFill>
                <a:latin typeface="Marcellus"/>
                <a:ea typeface="Marcellus"/>
                <a:cs typeface="Marcellus"/>
                <a:sym typeface="Marcellus"/>
              </a:defRPr>
            </a:lvl3pPr>
            <a:lvl4pPr marL="1828800" marR="0" lvl="3" indent="-355600" algn="l" rtl="0">
              <a:spcBef>
                <a:spcPts val="2700"/>
              </a:spcBef>
              <a:spcAft>
                <a:spcPts val="0"/>
              </a:spcAft>
              <a:buClr>
                <a:srgbClr val="2C3E63"/>
              </a:buClr>
              <a:buSzPts val="2000"/>
              <a:buFont typeface="Marcellus"/>
              <a:buChar char="●"/>
              <a:defRPr sz="2600" i="0" u="none" strike="noStrike" cap="none">
                <a:solidFill>
                  <a:srgbClr val="2C3E63"/>
                </a:solidFill>
                <a:latin typeface="Marcellus"/>
                <a:ea typeface="Marcellus"/>
                <a:cs typeface="Marcellus"/>
                <a:sym typeface="Marcellus"/>
              </a:defRPr>
            </a:lvl4pPr>
            <a:lvl5pPr marL="2286000" marR="0" lvl="4" indent="-355600" algn="l" rtl="0">
              <a:spcBef>
                <a:spcPts val="2700"/>
              </a:spcBef>
              <a:spcAft>
                <a:spcPts val="0"/>
              </a:spcAft>
              <a:buClr>
                <a:srgbClr val="2C3E63"/>
              </a:buClr>
              <a:buSzPts val="2000"/>
              <a:buFont typeface="Marcellus"/>
              <a:buChar char="○"/>
              <a:defRPr sz="2600" i="0" u="none" strike="noStrike" cap="none">
                <a:solidFill>
                  <a:srgbClr val="2C3E63"/>
                </a:solidFill>
                <a:latin typeface="Marcellus"/>
                <a:ea typeface="Marcellus"/>
                <a:cs typeface="Marcellus"/>
                <a:sym typeface="Marcellus"/>
              </a:defRPr>
            </a:lvl5pPr>
            <a:lvl6pPr marL="2743200" marR="0" lvl="5" indent="-355600" algn="l" rtl="0">
              <a:spcBef>
                <a:spcPts val="2700"/>
              </a:spcBef>
              <a:spcAft>
                <a:spcPts val="0"/>
              </a:spcAft>
              <a:buClr>
                <a:srgbClr val="2C3E63"/>
              </a:buClr>
              <a:buSzPts val="2000"/>
              <a:buFont typeface="Marcellus"/>
              <a:buChar char="■"/>
              <a:defRPr sz="2600" i="0" u="none" strike="noStrike" cap="none">
                <a:solidFill>
                  <a:srgbClr val="2C3E63"/>
                </a:solidFill>
                <a:latin typeface="Marcellus"/>
                <a:ea typeface="Marcellus"/>
                <a:cs typeface="Marcellus"/>
                <a:sym typeface="Marcellus"/>
              </a:defRPr>
            </a:lvl6pPr>
            <a:lvl7pPr marL="3200400" marR="0" lvl="6" indent="-355600" algn="l" rtl="0">
              <a:spcBef>
                <a:spcPts val="2700"/>
              </a:spcBef>
              <a:spcAft>
                <a:spcPts val="0"/>
              </a:spcAft>
              <a:buClr>
                <a:srgbClr val="2C3E63"/>
              </a:buClr>
              <a:buSzPts val="2000"/>
              <a:buFont typeface="Marcellus"/>
              <a:buChar char="●"/>
              <a:defRPr sz="2600" i="0" u="none" strike="noStrike" cap="none">
                <a:solidFill>
                  <a:srgbClr val="2C3E63"/>
                </a:solidFill>
                <a:latin typeface="Marcellus"/>
                <a:ea typeface="Marcellus"/>
                <a:cs typeface="Marcellus"/>
                <a:sym typeface="Marcellus"/>
              </a:defRPr>
            </a:lvl7pPr>
            <a:lvl8pPr marL="3657600" marR="0" lvl="7" indent="-355600" algn="l" rtl="0">
              <a:spcBef>
                <a:spcPts val="2700"/>
              </a:spcBef>
              <a:spcAft>
                <a:spcPts val="0"/>
              </a:spcAft>
              <a:buClr>
                <a:srgbClr val="2C3E63"/>
              </a:buClr>
              <a:buSzPts val="2000"/>
              <a:buFont typeface="Marcellus"/>
              <a:buChar char="○"/>
              <a:defRPr sz="2600" i="0" u="none" strike="noStrike" cap="none">
                <a:solidFill>
                  <a:srgbClr val="2C3E63"/>
                </a:solidFill>
                <a:latin typeface="Marcellus"/>
                <a:ea typeface="Marcellus"/>
                <a:cs typeface="Marcellus"/>
                <a:sym typeface="Marcellus"/>
              </a:defRPr>
            </a:lvl8pPr>
            <a:lvl9pPr marL="4114800" marR="0" lvl="8" indent="-355600" algn="l" rtl="0">
              <a:spcBef>
                <a:spcPts val="2700"/>
              </a:spcBef>
              <a:spcAft>
                <a:spcPts val="0"/>
              </a:spcAft>
              <a:buClr>
                <a:srgbClr val="2C3E63"/>
              </a:buClr>
              <a:buSzPts val="2000"/>
              <a:buFont typeface="Helvetica Neue Light"/>
              <a:buChar char="■"/>
              <a:defRPr sz="2600" b="0" i="0" u="none" strike="noStrike" cap="none">
                <a:solidFill>
                  <a:srgbClr val="2C3E63"/>
                </a:solidFill>
                <a:latin typeface="Helvetica Neue Light"/>
                <a:ea typeface="Helvetica Neue Light"/>
                <a:cs typeface="Helvetica Neue Light"/>
                <a:sym typeface="Helvetica Neue Light"/>
              </a:defRPr>
            </a:lvl9pPr>
          </a:lstStyle>
          <a:p>
            <a:endParaRPr/>
          </a:p>
        </p:txBody>
      </p:sp>
      <p:pic>
        <p:nvPicPr>
          <p:cNvPr id="8" name="Google Shape;8;p1"/>
          <p:cNvPicPr preferRelativeResize="0"/>
          <p:nvPr/>
        </p:nvPicPr>
        <p:blipFill rotWithShape="1">
          <a:blip r:embed="rId9">
            <a:alphaModFix/>
          </a:blip>
          <a:srcRect/>
          <a:stretch/>
        </p:blipFill>
        <p:spPr>
          <a:xfrm>
            <a:off x="241102" y="133047"/>
            <a:ext cx="1074885" cy="423308"/>
          </a:xfrm>
          <a:prstGeom prst="rect">
            <a:avLst/>
          </a:prstGeom>
          <a:noFill/>
          <a:ln>
            <a:noFill/>
          </a:ln>
        </p:spPr>
      </p:pic>
      <p:sp>
        <p:nvSpPr>
          <p:cNvPr id="2" name="MSIPCMContentMarking" descr="{&quot;HashCode&quot;:2142556788,&quot;Placement&quot;:&quot;Header&quot;,&quot;Top&quot;:0.0,&quot;Left&quot;:568.392456,&quot;SlideWidth&quot;:720,&quot;SlideHeight&quot;:405}">
            <a:extLst>
              <a:ext uri="{FF2B5EF4-FFF2-40B4-BE49-F238E27FC236}">
                <a16:creationId xmlns:a16="http://schemas.microsoft.com/office/drawing/2014/main" id="{C44B1847-0C4C-8F73-7AEB-F9F5E8BD20F6}"/>
              </a:ext>
            </a:extLst>
          </p:cNvPr>
          <p:cNvSpPr txBox="1"/>
          <p:nvPr userDrawn="1"/>
        </p:nvSpPr>
        <p:spPr>
          <a:xfrm>
            <a:off x="7218584" y="0"/>
            <a:ext cx="1925416" cy="262344"/>
          </a:xfrm>
          <a:prstGeom prst="rect">
            <a:avLst/>
          </a:prstGeom>
          <a:noFill/>
        </p:spPr>
        <p:txBody>
          <a:bodyPr vert="horz" wrap="square" lIns="0" tIns="0" rIns="0" bIns="0" rtlCol="0" anchor="ctr" anchorCtr="1">
            <a:spAutoFit/>
          </a:bodyPr>
          <a:lstStyle/>
          <a:p>
            <a:pPr algn="r">
              <a:spcBef>
                <a:spcPts val="0"/>
              </a:spcBef>
              <a:spcAft>
                <a:spcPts val="0"/>
              </a:spcAft>
            </a:pPr>
            <a:r>
              <a:rPr lang="en-US" sz="1000">
                <a:solidFill>
                  <a:srgbClr val="008000"/>
                </a:solidFill>
                <a:latin typeface="Calibri" panose="020F0502020204030204" pitchFamily="34" charset="0"/>
              </a:rPr>
              <a:t>UNCLASSIFIED / NON CLASSIFIÉ</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math.sci.uwo.ca/~jardine/TDA-2022-recordings/McInnes-01.mp4"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5.sv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5.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5.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Google Shape;31;p9"/>
          <p:cNvSpPr txBox="1">
            <a:spLocks noGrp="1"/>
          </p:cNvSpPr>
          <p:nvPr>
            <p:ph type="ctrTitle"/>
          </p:nvPr>
        </p:nvSpPr>
        <p:spPr>
          <a:xfrm>
            <a:off x="311700" y="1376131"/>
            <a:ext cx="8520600" cy="2052600"/>
          </a:xfrm>
          <a:prstGeom prst="rect">
            <a:avLst/>
          </a:prstGeom>
        </p:spPr>
        <p:txBody>
          <a:bodyPr spcFirstLastPara="1" wrap="square" lIns="58925" tIns="58925" rIns="58925" bIns="58925" anchor="b" anchorCtr="0">
            <a:normAutofit/>
          </a:bodyPr>
          <a:lstStyle/>
          <a:p>
            <a:pPr marL="0" lvl="0" indent="0" algn="ctr" rtl="0">
              <a:spcBef>
                <a:spcPts val="0"/>
              </a:spcBef>
              <a:spcAft>
                <a:spcPts val="0"/>
              </a:spcAft>
              <a:buNone/>
            </a:pPr>
            <a:r>
              <a:rPr lang="en" dirty="0"/>
              <a:t>Clustering High Dimensional Data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98"/>
          <p:cNvSpPr txBox="1">
            <a:spLocks noGrp="1"/>
          </p:cNvSpPr>
          <p:nvPr>
            <p:ph type="title"/>
          </p:nvPr>
        </p:nvSpPr>
        <p:spPr>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dirty="0"/>
              <a:t>Clustering algorithms</a:t>
            </a:r>
            <a:endParaRPr dirty="0"/>
          </a:p>
        </p:txBody>
      </p:sp>
    </p:spTree>
    <p:extLst>
      <p:ext uri="{BB962C8B-B14F-4D97-AF65-F5344CB8AC3E}">
        <p14:creationId xmlns:p14="http://schemas.microsoft.com/office/powerpoint/2010/main" val="3291840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1473750" y="1067400"/>
            <a:ext cx="61965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a:t>K-Means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9"/>
          <p:cNvPicPr preferRelativeResize="0"/>
          <p:nvPr/>
        </p:nvPicPr>
        <p:blipFill>
          <a:blip r:embed="rId3">
            <a:alphaModFix/>
          </a:blip>
          <a:stretch>
            <a:fillRect/>
          </a:stretch>
        </p:blipFill>
        <p:spPr>
          <a:xfrm>
            <a:off x="2362200" y="424388"/>
            <a:ext cx="4419600" cy="429471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1473750" y="1067400"/>
            <a:ext cx="61965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dirty="0"/>
              <a:t>Single Linkage</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540925" y="1067400"/>
            <a:ext cx="82200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SzPts val="990"/>
              <a:buNone/>
            </a:pPr>
            <a:r>
              <a:rPr lang="en" sz="3820"/>
              <a:t>Start every point as a cluster</a:t>
            </a:r>
            <a:endParaRPr sz="3820"/>
          </a:p>
          <a:p>
            <a:pPr marL="0" lvl="0" indent="0" algn="ctr" rtl="0">
              <a:spcBef>
                <a:spcPts val="0"/>
              </a:spcBef>
              <a:spcAft>
                <a:spcPts val="0"/>
              </a:spcAft>
              <a:buSzPts val="990"/>
              <a:buNone/>
            </a:pPr>
            <a:r>
              <a:rPr lang="en" sz="3820"/>
              <a:t>Merge the </a:t>
            </a:r>
            <a:r>
              <a:rPr lang="en" sz="3820">
                <a:solidFill>
                  <a:srgbClr val="7088B8"/>
                </a:solidFill>
              </a:rPr>
              <a:t>closest pair*</a:t>
            </a:r>
            <a:r>
              <a:rPr lang="en" sz="3820"/>
              <a:t> of clusters</a:t>
            </a:r>
            <a:endParaRPr sz="3820"/>
          </a:p>
          <a:p>
            <a:pPr marL="0" lvl="0" indent="0" algn="ctr" rtl="0">
              <a:spcBef>
                <a:spcPts val="0"/>
              </a:spcBef>
              <a:spcAft>
                <a:spcPts val="0"/>
              </a:spcAft>
              <a:buSzPts val="990"/>
              <a:buNone/>
            </a:pPr>
            <a:r>
              <a:rPr lang="en" sz="3820"/>
              <a:t>Repeat until there is only one cluster</a:t>
            </a:r>
            <a:endParaRPr sz="3820"/>
          </a:p>
        </p:txBody>
      </p:sp>
      <p:sp>
        <p:nvSpPr>
          <p:cNvPr id="107" name="Google Shape;107;p22"/>
          <p:cNvSpPr txBox="1"/>
          <p:nvPr/>
        </p:nvSpPr>
        <p:spPr>
          <a:xfrm>
            <a:off x="1134950" y="3670475"/>
            <a:ext cx="7176900" cy="9669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400">
                <a:solidFill>
                  <a:srgbClr val="7088B8"/>
                </a:solidFill>
                <a:latin typeface="Marcellus"/>
                <a:ea typeface="Marcellus"/>
                <a:cs typeface="Marcellus"/>
                <a:sym typeface="Marcellus"/>
              </a:rPr>
              <a:t>* Distance between two clusters is the minimum of any pair of points from each cluster</a:t>
            </a:r>
            <a:endParaRPr sz="2400">
              <a:solidFill>
                <a:srgbClr val="7088B8"/>
              </a:solidFill>
              <a:latin typeface="Marcellus"/>
              <a:ea typeface="Marcellus"/>
              <a:cs typeface="Marcellus"/>
              <a:sym typeface="Marcellu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5"/>
          <p:cNvPicPr preferRelativeResize="0"/>
          <p:nvPr/>
        </p:nvPicPr>
        <p:blipFill>
          <a:blip r:embed="rId3">
            <a:alphaModFix/>
          </a:blip>
          <a:stretch>
            <a:fillRect/>
          </a:stretch>
        </p:blipFill>
        <p:spPr>
          <a:xfrm>
            <a:off x="1941200" y="152400"/>
            <a:ext cx="4989908" cy="4838699"/>
          </a:xfrm>
          <a:prstGeom prst="rect">
            <a:avLst/>
          </a:prstGeom>
          <a:noFill/>
          <a:ln>
            <a:noFill/>
          </a:ln>
        </p:spPr>
      </p:pic>
      <p:cxnSp>
        <p:nvCxnSpPr>
          <p:cNvPr id="123" name="Google Shape;123;p25"/>
          <p:cNvCxnSpPr/>
          <p:nvPr/>
        </p:nvCxnSpPr>
        <p:spPr>
          <a:xfrm>
            <a:off x="2407475" y="2039875"/>
            <a:ext cx="3360300" cy="0"/>
          </a:xfrm>
          <a:prstGeom prst="straightConnector1">
            <a:avLst/>
          </a:prstGeom>
          <a:noFill/>
          <a:ln w="38100" cap="flat" cmpd="sng">
            <a:solidFill>
              <a:srgbClr val="FF0000"/>
            </a:solidFill>
            <a:prstDash val="solid"/>
            <a:round/>
            <a:headEnd type="none" w="med" len="med"/>
            <a:tailEnd type="none" w="med" len="med"/>
          </a:ln>
        </p:spPr>
      </p:cxnSp>
      <p:sp>
        <p:nvSpPr>
          <p:cNvPr id="124" name="Google Shape;124;p25"/>
          <p:cNvSpPr txBox="1"/>
          <p:nvPr/>
        </p:nvSpPr>
        <p:spPr>
          <a:xfrm rot="-1456383">
            <a:off x="6017456" y="1351836"/>
            <a:ext cx="1331839" cy="379724"/>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300">
                <a:solidFill>
                  <a:srgbClr val="990000"/>
                </a:solidFill>
                <a:latin typeface="Caveat"/>
                <a:ea typeface="Caveat"/>
                <a:cs typeface="Caveat"/>
                <a:sym typeface="Caveat"/>
              </a:rPr>
              <a:t>Cut here!</a:t>
            </a:r>
            <a:endParaRPr sz="2300">
              <a:solidFill>
                <a:srgbClr val="990000"/>
              </a:solidFill>
              <a:latin typeface="Caveat"/>
              <a:ea typeface="Caveat"/>
              <a:cs typeface="Caveat"/>
              <a:sym typeface="Caveat"/>
            </a:endParaRPr>
          </a:p>
        </p:txBody>
      </p:sp>
      <p:cxnSp>
        <p:nvCxnSpPr>
          <p:cNvPr id="125" name="Google Shape;125;p25"/>
          <p:cNvCxnSpPr/>
          <p:nvPr/>
        </p:nvCxnSpPr>
        <p:spPr>
          <a:xfrm flipH="1">
            <a:off x="5840300" y="1828075"/>
            <a:ext cx="323100" cy="211800"/>
          </a:xfrm>
          <a:prstGeom prst="curvedConnector3">
            <a:avLst>
              <a:gd name="adj1" fmla="val 50000"/>
            </a:avLst>
          </a:prstGeom>
          <a:noFill/>
          <a:ln w="19050" cap="flat" cmpd="sng">
            <a:solidFill>
              <a:srgbClr val="990000"/>
            </a:solidFill>
            <a:prstDash val="solid"/>
            <a:round/>
            <a:headEnd type="none" w="med" len="med"/>
            <a:tailEnd type="triangle" w="med" len="med"/>
          </a:ln>
        </p:spPr>
      </p:cxn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8"/>
          <p:cNvPicPr preferRelativeResize="0"/>
          <p:nvPr/>
        </p:nvPicPr>
        <p:blipFill>
          <a:blip r:embed="rId3">
            <a:alphaModFix/>
          </a:blip>
          <a:stretch>
            <a:fillRect/>
          </a:stretch>
        </p:blipFill>
        <p:spPr>
          <a:xfrm>
            <a:off x="1150158" y="152400"/>
            <a:ext cx="6843684" cy="48386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9"/>
          <p:cNvPicPr preferRelativeResize="0"/>
          <p:nvPr/>
        </p:nvPicPr>
        <p:blipFill>
          <a:blip r:embed="rId3">
            <a:alphaModFix/>
          </a:blip>
          <a:stretch>
            <a:fillRect/>
          </a:stretch>
        </p:blipFill>
        <p:spPr>
          <a:xfrm>
            <a:off x="1150158" y="152400"/>
            <a:ext cx="6843684" cy="48386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1473750" y="1067400"/>
            <a:ext cx="61965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dirty="0"/>
              <a:t>Complete Linkage</a:t>
            </a:r>
            <a:endParaRPr dirty="0"/>
          </a:p>
        </p:txBody>
      </p:sp>
    </p:spTree>
    <p:extLst>
      <p:ext uri="{BB962C8B-B14F-4D97-AF65-F5344CB8AC3E}">
        <p14:creationId xmlns:p14="http://schemas.microsoft.com/office/powerpoint/2010/main" val="1861491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540925" y="1067400"/>
            <a:ext cx="82200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SzPts val="990"/>
              <a:buNone/>
            </a:pPr>
            <a:r>
              <a:rPr lang="en" sz="3820"/>
              <a:t>Start every point as a cluster</a:t>
            </a:r>
            <a:endParaRPr sz="3820"/>
          </a:p>
          <a:p>
            <a:pPr marL="0" lvl="0" indent="0" algn="ctr" rtl="0">
              <a:spcBef>
                <a:spcPts val="0"/>
              </a:spcBef>
              <a:spcAft>
                <a:spcPts val="0"/>
              </a:spcAft>
              <a:buSzPts val="990"/>
              <a:buNone/>
            </a:pPr>
            <a:r>
              <a:rPr lang="en" sz="3820"/>
              <a:t>Merge the </a:t>
            </a:r>
            <a:r>
              <a:rPr lang="en" sz="3820">
                <a:solidFill>
                  <a:srgbClr val="7088B8"/>
                </a:solidFill>
              </a:rPr>
              <a:t>closest pair*</a:t>
            </a:r>
            <a:r>
              <a:rPr lang="en" sz="3820"/>
              <a:t> of clusters</a:t>
            </a:r>
            <a:endParaRPr sz="3820"/>
          </a:p>
          <a:p>
            <a:pPr marL="0" lvl="0" indent="0" algn="ctr" rtl="0">
              <a:spcBef>
                <a:spcPts val="0"/>
              </a:spcBef>
              <a:spcAft>
                <a:spcPts val="0"/>
              </a:spcAft>
              <a:buSzPts val="990"/>
              <a:buNone/>
            </a:pPr>
            <a:r>
              <a:rPr lang="en" sz="3820"/>
              <a:t>Repeat until there is only one cluster</a:t>
            </a:r>
            <a:endParaRPr sz="3820"/>
          </a:p>
        </p:txBody>
      </p:sp>
      <p:sp>
        <p:nvSpPr>
          <p:cNvPr id="107" name="Google Shape;107;p22"/>
          <p:cNvSpPr txBox="1"/>
          <p:nvPr/>
        </p:nvSpPr>
        <p:spPr>
          <a:xfrm>
            <a:off x="1134950" y="3670475"/>
            <a:ext cx="7176900" cy="9669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400">
                <a:solidFill>
                  <a:srgbClr val="7088B8"/>
                </a:solidFill>
                <a:latin typeface="Marcellus"/>
                <a:ea typeface="Marcellus"/>
                <a:cs typeface="Marcellus"/>
                <a:sym typeface="Marcellus"/>
              </a:rPr>
              <a:t>* Distance between two clusters is the minimum of any pair of points from each cluster</a:t>
            </a:r>
            <a:endParaRPr sz="2400">
              <a:solidFill>
                <a:srgbClr val="7088B8"/>
              </a:solidFill>
              <a:latin typeface="Marcellus"/>
              <a:ea typeface="Marcellus"/>
              <a:cs typeface="Marcellus"/>
              <a:sym typeface="Marcellus"/>
            </a:endParaRPr>
          </a:p>
        </p:txBody>
      </p:sp>
    </p:spTree>
    <p:extLst>
      <p:ext uri="{BB962C8B-B14F-4D97-AF65-F5344CB8AC3E}">
        <p14:creationId xmlns:p14="http://schemas.microsoft.com/office/powerpoint/2010/main" val="193970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908E-A9C1-AAE2-A48F-293443764C10}"/>
              </a:ext>
            </a:extLst>
          </p:cNvPr>
          <p:cNvSpPr>
            <a:spLocks noGrp="1"/>
          </p:cNvSpPr>
          <p:nvPr>
            <p:ph type="title"/>
          </p:nvPr>
        </p:nvSpPr>
        <p:spPr/>
        <p:txBody>
          <a:bodyPr>
            <a:normAutofit/>
          </a:bodyPr>
          <a:lstStyle/>
          <a:p>
            <a:pPr algn="l"/>
            <a:r>
              <a:rPr lang="fr-CA" sz="2400" dirty="0">
                <a:solidFill>
                  <a:schemeClr val="tx1"/>
                </a:solidFill>
              </a:rPr>
              <a:t>Code and </a:t>
            </a:r>
            <a:r>
              <a:rPr lang="fr-CA" sz="2400" dirty="0" err="1">
                <a:solidFill>
                  <a:schemeClr val="tx1"/>
                </a:solidFill>
              </a:rPr>
              <a:t>this</a:t>
            </a:r>
            <a:r>
              <a:rPr lang="fr-CA" sz="2400" dirty="0">
                <a:solidFill>
                  <a:schemeClr val="tx1"/>
                </a:solidFill>
              </a:rPr>
              <a:t> slide deck:</a:t>
            </a:r>
            <a:br>
              <a:rPr lang="fr-CA" sz="2400" dirty="0">
                <a:solidFill>
                  <a:schemeClr val="bg2"/>
                </a:solidFill>
              </a:rPr>
            </a:br>
            <a:r>
              <a:rPr lang="fr-CA" sz="1800" dirty="0">
                <a:solidFill>
                  <a:schemeClr val="bg2"/>
                </a:solidFill>
              </a:rPr>
              <a:t>https://github.com/vpoulin/HighDimensionalClustering</a:t>
            </a:r>
            <a:br>
              <a:rPr lang="fr-CA" sz="1800" dirty="0">
                <a:solidFill>
                  <a:schemeClr val="bg2"/>
                </a:solidFill>
              </a:rPr>
            </a:br>
            <a:r>
              <a:rPr lang="fr-CA" sz="1800" dirty="0">
                <a:solidFill>
                  <a:schemeClr val="bg2"/>
                </a:solidFill>
              </a:rPr>
              <a:t>/notebooks/00-GettingData.ipynb</a:t>
            </a:r>
            <a:br>
              <a:rPr lang="fr-CA" sz="1800" dirty="0">
                <a:solidFill>
                  <a:schemeClr val="bg2"/>
                </a:solidFill>
              </a:rPr>
            </a:br>
            <a:r>
              <a:rPr lang="fr-CA" sz="1800" dirty="0">
                <a:solidFill>
                  <a:schemeClr val="bg2"/>
                </a:solidFill>
              </a:rPr>
              <a:t>/notebooks/00-GettingStarted.ipynb</a:t>
            </a:r>
            <a:br>
              <a:rPr lang="fr-CA" sz="1800" dirty="0">
                <a:solidFill>
                  <a:schemeClr val="bg2"/>
                </a:solidFill>
              </a:rPr>
            </a:br>
            <a:r>
              <a:rPr lang="fr-CA" sz="1800" dirty="0">
                <a:solidFill>
                  <a:schemeClr val="bg2"/>
                </a:solidFill>
              </a:rPr>
              <a:t>/reports</a:t>
            </a:r>
            <a:br>
              <a:rPr lang="fr-CA" sz="1800" dirty="0">
                <a:solidFill>
                  <a:schemeClr val="bg2"/>
                </a:solidFill>
              </a:rPr>
            </a:br>
            <a:br>
              <a:rPr lang="fr-CA" sz="2000" dirty="0">
                <a:solidFill>
                  <a:schemeClr val="bg2"/>
                </a:solidFill>
              </a:rPr>
            </a:br>
            <a:r>
              <a:rPr lang="fr-CA" sz="2000" dirty="0">
                <a:solidFill>
                  <a:schemeClr val="tx1"/>
                </a:solidFill>
              </a:rPr>
              <a:t>More </a:t>
            </a:r>
            <a:r>
              <a:rPr lang="fr-CA" sz="2000" dirty="0" err="1">
                <a:solidFill>
                  <a:schemeClr val="tx1"/>
                </a:solidFill>
              </a:rPr>
              <a:t>complete</a:t>
            </a:r>
            <a:r>
              <a:rPr lang="fr-CA" sz="2000" dirty="0">
                <a:solidFill>
                  <a:schemeClr val="tx1"/>
                </a:solidFill>
              </a:rPr>
              <a:t> motivations:</a:t>
            </a:r>
            <a:br>
              <a:rPr lang="fr-CA" sz="2000" dirty="0"/>
            </a:br>
            <a:r>
              <a:rPr lang="fr-CA" sz="1800" dirty="0" err="1">
                <a:hlinkClick r:id="rId3"/>
              </a:rPr>
              <a:t>Leland’s</a:t>
            </a:r>
            <a:r>
              <a:rPr lang="fr-CA" sz="1800" dirty="0">
                <a:hlinkClick r:id="rId3"/>
              </a:rPr>
              <a:t> talk on high </a:t>
            </a:r>
            <a:r>
              <a:rPr lang="fr-CA" sz="1800" dirty="0" err="1">
                <a:hlinkClick r:id="rId3"/>
              </a:rPr>
              <a:t>dimensional</a:t>
            </a:r>
            <a:r>
              <a:rPr lang="fr-CA" sz="1800" dirty="0">
                <a:hlinkClick r:id="rId3"/>
              </a:rPr>
              <a:t> clustering</a:t>
            </a:r>
            <a:endParaRPr lang="en-US" sz="1800" dirty="0"/>
          </a:p>
        </p:txBody>
      </p:sp>
    </p:spTree>
    <p:extLst>
      <p:ext uri="{BB962C8B-B14F-4D97-AF65-F5344CB8AC3E}">
        <p14:creationId xmlns:p14="http://schemas.microsoft.com/office/powerpoint/2010/main" val="4142049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5"/>
          <p:cNvSpPr txBox="1">
            <a:spLocks noGrp="1"/>
          </p:cNvSpPr>
          <p:nvPr>
            <p:ph type="title"/>
          </p:nvPr>
        </p:nvSpPr>
        <p:spPr>
          <a:xfrm>
            <a:off x="1473750" y="1067400"/>
            <a:ext cx="61965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a:t>HDBSCAN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7"/>
          <p:cNvSpPr txBox="1">
            <a:spLocks noGrp="1"/>
          </p:cNvSpPr>
          <p:nvPr>
            <p:ph type="title"/>
          </p:nvPr>
        </p:nvSpPr>
        <p:spPr>
          <a:xfrm>
            <a:off x="970650" y="1067400"/>
            <a:ext cx="72027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a:t>Improve Single Linkage by introducing a density requirement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38"/>
          <p:cNvPicPr preferRelativeResize="0"/>
          <p:nvPr/>
        </p:nvPicPr>
        <p:blipFill>
          <a:blip r:embed="rId3">
            <a:alphaModFix/>
          </a:blip>
          <a:stretch>
            <a:fillRect/>
          </a:stretch>
        </p:blipFill>
        <p:spPr>
          <a:xfrm>
            <a:off x="1150163" y="152400"/>
            <a:ext cx="6843684" cy="48386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43" descr="simplified_cluster_hierarchy_selection.png"/>
          <p:cNvPicPr preferRelativeResize="0"/>
          <p:nvPr/>
        </p:nvPicPr>
        <p:blipFill rotWithShape="1">
          <a:blip r:embed="rId3">
            <a:alphaModFix/>
          </a:blip>
          <a:srcRect/>
          <a:stretch/>
        </p:blipFill>
        <p:spPr>
          <a:xfrm>
            <a:off x="459879" y="639589"/>
            <a:ext cx="6168181" cy="423936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98"/>
          <p:cNvSpPr txBox="1">
            <a:spLocks noGrp="1"/>
          </p:cNvSpPr>
          <p:nvPr>
            <p:ph type="title"/>
          </p:nvPr>
        </p:nvSpPr>
        <p:spPr>
          <a:xfrm>
            <a:off x="1473750" y="1067400"/>
            <a:ext cx="61965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dirty="0"/>
              <a:t>Clustering in high dimensions</a:t>
            </a:r>
            <a:endParaRPr dirty="0"/>
          </a:p>
        </p:txBody>
      </p:sp>
    </p:spTree>
    <p:extLst>
      <p:ext uri="{BB962C8B-B14F-4D97-AF65-F5344CB8AC3E}">
        <p14:creationId xmlns:p14="http://schemas.microsoft.com/office/powerpoint/2010/main" val="4009585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99"/>
          <p:cNvSpPr txBox="1">
            <a:spLocks noGrp="1"/>
          </p:cNvSpPr>
          <p:nvPr>
            <p:ph type="title"/>
          </p:nvPr>
        </p:nvSpPr>
        <p:spPr>
          <a:xfrm>
            <a:off x="970650" y="52025"/>
            <a:ext cx="7202700" cy="767700"/>
          </a:xfrm>
          <a:prstGeom prst="rect">
            <a:avLst/>
          </a:prstGeom>
        </p:spPr>
        <p:txBody>
          <a:bodyPr spcFirstLastPara="1" wrap="square" lIns="58925" tIns="58925" rIns="58925" bIns="58925" anchor="ctr" anchorCtr="0">
            <a:normAutofit fontScale="90000"/>
          </a:bodyPr>
          <a:lstStyle/>
          <a:p>
            <a:pPr marL="0" lvl="0" indent="0" algn="ctr" rtl="0">
              <a:spcBef>
                <a:spcPts val="0"/>
              </a:spcBef>
              <a:spcAft>
                <a:spcPts val="0"/>
              </a:spcAft>
              <a:buNone/>
            </a:pPr>
            <a:r>
              <a:rPr lang="en" dirty="0"/>
              <a:t>Pen Digits</a:t>
            </a:r>
            <a:endParaRPr dirty="0"/>
          </a:p>
        </p:txBody>
      </p:sp>
      <p:pic>
        <p:nvPicPr>
          <p:cNvPr id="544" name="Google Shape;544;p99"/>
          <p:cNvPicPr preferRelativeResize="0"/>
          <p:nvPr/>
        </p:nvPicPr>
        <p:blipFill>
          <a:blip r:embed="rId3">
            <a:alphaModFix/>
          </a:blip>
          <a:stretch>
            <a:fillRect/>
          </a:stretch>
        </p:blipFill>
        <p:spPr>
          <a:xfrm>
            <a:off x="1291675" y="948850"/>
            <a:ext cx="6560626" cy="3245783"/>
          </a:xfrm>
          <a:prstGeom prst="rect">
            <a:avLst/>
          </a:prstGeom>
          <a:noFill/>
          <a:ln>
            <a:noFill/>
          </a:ln>
        </p:spPr>
      </p:pic>
    </p:spTree>
    <p:extLst>
      <p:ext uri="{BB962C8B-B14F-4D97-AF65-F5344CB8AC3E}">
        <p14:creationId xmlns:p14="http://schemas.microsoft.com/office/powerpoint/2010/main" val="616766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9" name="Google Shape;550;p100">
            <a:extLst>
              <a:ext uri="{FF2B5EF4-FFF2-40B4-BE49-F238E27FC236}">
                <a16:creationId xmlns:a16="http://schemas.microsoft.com/office/drawing/2014/main" id="{FA751CFD-44EA-2419-CCE4-982770899366}"/>
              </a:ext>
            </a:extLst>
          </p:cNvPr>
          <p:cNvPicPr preferRelativeResize="0"/>
          <p:nvPr/>
        </p:nvPicPr>
        <p:blipFill>
          <a:blip r:embed="rId3">
            <a:alphaModFix/>
          </a:blip>
          <a:stretch>
            <a:fillRect/>
          </a:stretch>
        </p:blipFill>
        <p:spPr>
          <a:xfrm>
            <a:off x="166018" y="686904"/>
            <a:ext cx="4242816" cy="2103120"/>
          </a:xfrm>
          <a:prstGeom prst="rect">
            <a:avLst/>
          </a:prstGeom>
          <a:noFill/>
          <a:ln>
            <a:noFill/>
          </a:ln>
        </p:spPr>
      </p:pic>
      <p:sp>
        <p:nvSpPr>
          <p:cNvPr id="584" name="Google Shape;584;p106"/>
          <p:cNvSpPr txBox="1">
            <a:spLocks noGrp="1"/>
          </p:cNvSpPr>
          <p:nvPr>
            <p:ph type="title"/>
          </p:nvPr>
        </p:nvSpPr>
        <p:spPr>
          <a:xfrm>
            <a:off x="606439" y="379709"/>
            <a:ext cx="3601350" cy="432297"/>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US" sz="2000" dirty="0"/>
              <a:t>USPS Digits</a:t>
            </a:r>
          </a:p>
        </p:txBody>
      </p:sp>
      <p:sp>
        <p:nvSpPr>
          <p:cNvPr id="4" name="Google Shape;590;p107">
            <a:extLst>
              <a:ext uri="{FF2B5EF4-FFF2-40B4-BE49-F238E27FC236}">
                <a16:creationId xmlns:a16="http://schemas.microsoft.com/office/drawing/2014/main" id="{A4C40EC1-FDF0-BA90-7F0A-EBB9403F5D5F}"/>
              </a:ext>
            </a:extLst>
          </p:cNvPr>
          <p:cNvSpPr txBox="1">
            <a:spLocks/>
          </p:cNvSpPr>
          <p:nvPr/>
        </p:nvSpPr>
        <p:spPr>
          <a:xfrm>
            <a:off x="2855845" y="212007"/>
            <a:ext cx="7202700" cy="767700"/>
          </a:xfrm>
          <a:prstGeom prst="rect">
            <a:avLst/>
          </a:prstGeom>
          <a:noFill/>
          <a:ln>
            <a:noFill/>
          </a:ln>
        </p:spPr>
        <p:txBody>
          <a:bodyPr spcFirstLastPara="1" wrap="square" lIns="58925" tIns="58925" rIns="58925" bIns="58925"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US" sz="2000" dirty="0"/>
              <a:t>MNIST Digits</a:t>
            </a:r>
          </a:p>
        </p:txBody>
      </p:sp>
      <p:pic>
        <p:nvPicPr>
          <p:cNvPr id="10" name="Google Shape;556;p101">
            <a:extLst>
              <a:ext uri="{FF2B5EF4-FFF2-40B4-BE49-F238E27FC236}">
                <a16:creationId xmlns:a16="http://schemas.microsoft.com/office/drawing/2014/main" id="{7DD64EFC-AF25-BF2C-734F-4D9E471AECF5}"/>
              </a:ext>
            </a:extLst>
          </p:cNvPr>
          <p:cNvPicPr preferRelativeResize="0">
            <a:picLocks noChangeAspect="1"/>
          </p:cNvPicPr>
          <p:nvPr/>
        </p:nvPicPr>
        <p:blipFill>
          <a:blip r:embed="rId4">
            <a:alphaModFix/>
          </a:blip>
          <a:stretch>
            <a:fillRect/>
          </a:stretch>
        </p:blipFill>
        <p:spPr>
          <a:xfrm>
            <a:off x="4523005" y="691593"/>
            <a:ext cx="4242089" cy="2103120"/>
          </a:xfrm>
          <a:prstGeom prst="rect">
            <a:avLst/>
          </a:prstGeom>
          <a:noFill/>
          <a:ln>
            <a:noFill/>
          </a:ln>
        </p:spPr>
      </p:pic>
    </p:spTree>
    <p:extLst>
      <p:ext uri="{BB962C8B-B14F-4D97-AF65-F5344CB8AC3E}">
        <p14:creationId xmlns:p14="http://schemas.microsoft.com/office/powerpoint/2010/main" val="2834575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9" name="Google Shape;550;p100">
            <a:extLst>
              <a:ext uri="{FF2B5EF4-FFF2-40B4-BE49-F238E27FC236}">
                <a16:creationId xmlns:a16="http://schemas.microsoft.com/office/drawing/2014/main" id="{FA751CFD-44EA-2419-CCE4-982770899366}"/>
              </a:ext>
            </a:extLst>
          </p:cNvPr>
          <p:cNvPicPr preferRelativeResize="0"/>
          <p:nvPr/>
        </p:nvPicPr>
        <p:blipFill>
          <a:blip r:embed="rId3">
            <a:alphaModFix/>
          </a:blip>
          <a:stretch>
            <a:fillRect/>
          </a:stretch>
        </p:blipFill>
        <p:spPr>
          <a:xfrm>
            <a:off x="166018" y="686904"/>
            <a:ext cx="4242816" cy="2103120"/>
          </a:xfrm>
          <a:prstGeom prst="rect">
            <a:avLst/>
          </a:prstGeom>
          <a:noFill/>
          <a:ln>
            <a:noFill/>
          </a:ln>
        </p:spPr>
      </p:pic>
      <p:sp>
        <p:nvSpPr>
          <p:cNvPr id="584" name="Google Shape;584;p106"/>
          <p:cNvSpPr txBox="1">
            <a:spLocks noGrp="1"/>
          </p:cNvSpPr>
          <p:nvPr>
            <p:ph type="title"/>
          </p:nvPr>
        </p:nvSpPr>
        <p:spPr>
          <a:xfrm>
            <a:off x="606439" y="379709"/>
            <a:ext cx="3601350" cy="432297"/>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US" sz="2000" dirty="0"/>
              <a:t>USPS Digits</a:t>
            </a:r>
          </a:p>
        </p:txBody>
      </p:sp>
      <p:sp>
        <p:nvSpPr>
          <p:cNvPr id="4" name="Google Shape;590;p107">
            <a:extLst>
              <a:ext uri="{FF2B5EF4-FFF2-40B4-BE49-F238E27FC236}">
                <a16:creationId xmlns:a16="http://schemas.microsoft.com/office/drawing/2014/main" id="{A4C40EC1-FDF0-BA90-7F0A-EBB9403F5D5F}"/>
              </a:ext>
            </a:extLst>
          </p:cNvPr>
          <p:cNvSpPr txBox="1">
            <a:spLocks/>
          </p:cNvSpPr>
          <p:nvPr/>
        </p:nvSpPr>
        <p:spPr>
          <a:xfrm>
            <a:off x="2855845" y="212007"/>
            <a:ext cx="7202700" cy="767700"/>
          </a:xfrm>
          <a:prstGeom prst="rect">
            <a:avLst/>
          </a:prstGeom>
          <a:noFill/>
          <a:ln>
            <a:noFill/>
          </a:ln>
        </p:spPr>
        <p:txBody>
          <a:bodyPr spcFirstLastPara="1" wrap="square" lIns="58925" tIns="58925" rIns="58925" bIns="58925"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US" sz="2000" dirty="0"/>
              <a:t>MNIST Digits</a:t>
            </a:r>
          </a:p>
        </p:txBody>
      </p:sp>
      <p:sp>
        <p:nvSpPr>
          <p:cNvPr id="6" name="Google Shape;602;p109">
            <a:extLst>
              <a:ext uri="{FF2B5EF4-FFF2-40B4-BE49-F238E27FC236}">
                <a16:creationId xmlns:a16="http://schemas.microsoft.com/office/drawing/2014/main" id="{95A6E383-B2E5-B2B7-F10A-057C89EF05C9}"/>
              </a:ext>
            </a:extLst>
          </p:cNvPr>
          <p:cNvSpPr txBox="1">
            <a:spLocks/>
          </p:cNvSpPr>
          <p:nvPr/>
        </p:nvSpPr>
        <p:spPr>
          <a:xfrm>
            <a:off x="-1373759" y="2571750"/>
            <a:ext cx="7202700" cy="767700"/>
          </a:xfrm>
          <a:prstGeom prst="rect">
            <a:avLst/>
          </a:prstGeom>
          <a:noFill/>
          <a:ln>
            <a:noFill/>
          </a:ln>
        </p:spPr>
        <p:txBody>
          <a:bodyPr spcFirstLastPara="1" wrap="square" lIns="58925" tIns="58925" rIns="58925" bIns="58925"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 sz="2000" dirty="0"/>
              <a:t>COIL-20 Objects</a:t>
            </a:r>
            <a:endParaRPr lang="en-US" sz="2000" dirty="0"/>
          </a:p>
        </p:txBody>
      </p:sp>
      <p:sp>
        <p:nvSpPr>
          <p:cNvPr id="8" name="Google Shape;584;p106">
            <a:extLst>
              <a:ext uri="{FF2B5EF4-FFF2-40B4-BE49-F238E27FC236}">
                <a16:creationId xmlns:a16="http://schemas.microsoft.com/office/drawing/2014/main" id="{659AD578-080A-B366-04D4-A3D74EA23AFD}"/>
              </a:ext>
            </a:extLst>
          </p:cNvPr>
          <p:cNvSpPr txBox="1">
            <a:spLocks/>
          </p:cNvSpPr>
          <p:nvPr/>
        </p:nvSpPr>
        <p:spPr>
          <a:xfrm>
            <a:off x="4714525" y="2721538"/>
            <a:ext cx="3601350" cy="432297"/>
          </a:xfrm>
          <a:prstGeom prst="rect">
            <a:avLst/>
          </a:prstGeom>
          <a:noFill/>
          <a:ln>
            <a:noFill/>
          </a:ln>
        </p:spPr>
        <p:txBody>
          <a:bodyPr spcFirstLastPara="1" wrap="square" lIns="58925" tIns="58925" rIns="58925" bIns="589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 sz="2000" dirty="0"/>
              <a:t>Sheffield Buildings</a:t>
            </a:r>
            <a:endParaRPr lang="en-US" sz="2000" dirty="0"/>
          </a:p>
        </p:txBody>
      </p:sp>
      <p:pic>
        <p:nvPicPr>
          <p:cNvPr id="10" name="Google Shape;556;p101">
            <a:extLst>
              <a:ext uri="{FF2B5EF4-FFF2-40B4-BE49-F238E27FC236}">
                <a16:creationId xmlns:a16="http://schemas.microsoft.com/office/drawing/2014/main" id="{7DD64EFC-AF25-BF2C-734F-4D9E471AECF5}"/>
              </a:ext>
            </a:extLst>
          </p:cNvPr>
          <p:cNvPicPr preferRelativeResize="0">
            <a:picLocks noChangeAspect="1"/>
          </p:cNvPicPr>
          <p:nvPr/>
        </p:nvPicPr>
        <p:blipFill>
          <a:blip r:embed="rId4">
            <a:alphaModFix/>
          </a:blip>
          <a:stretch>
            <a:fillRect/>
          </a:stretch>
        </p:blipFill>
        <p:spPr>
          <a:xfrm>
            <a:off x="4523005" y="691593"/>
            <a:ext cx="4242089" cy="2103120"/>
          </a:xfrm>
          <a:prstGeom prst="rect">
            <a:avLst/>
          </a:prstGeom>
          <a:noFill/>
          <a:ln>
            <a:noFill/>
          </a:ln>
        </p:spPr>
      </p:pic>
      <p:pic>
        <p:nvPicPr>
          <p:cNvPr id="11" name="Google Shape;562;p102">
            <a:extLst>
              <a:ext uri="{FF2B5EF4-FFF2-40B4-BE49-F238E27FC236}">
                <a16:creationId xmlns:a16="http://schemas.microsoft.com/office/drawing/2014/main" id="{B568CCF2-DDDD-69D5-4C1E-469D02C0FECA}"/>
              </a:ext>
            </a:extLst>
          </p:cNvPr>
          <p:cNvPicPr preferRelativeResize="0">
            <a:picLocks noChangeAspect="1"/>
          </p:cNvPicPr>
          <p:nvPr/>
        </p:nvPicPr>
        <p:blipFill>
          <a:blip r:embed="rId5">
            <a:alphaModFix/>
          </a:blip>
          <a:stretch>
            <a:fillRect/>
          </a:stretch>
        </p:blipFill>
        <p:spPr>
          <a:xfrm>
            <a:off x="127689" y="3059632"/>
            <a:ext cx="4242086" cy="2103120"/>
          </a:xfrm>
          <a:prstGeom prst="rect">
            <a:avLst/>
          </a:prstGeom>
          <a:noFill/>
          <a:ln>
            <a:noFill/>
          </a:ln>
        </p:spPr>
      </p:pic>
      <p:pic>
        <p:nvPicPr>
          <p:cNvPr id="12" name="Google Shape;568;p103">
            <a:extLst>
              <a:ext uri="{FF2B5EF4-FFF2-40B4-BE49-F238E27FC236}">
                <a16:creationId xmlns:a16="http://schemas.microsoft.com/office/drawing/2014/main" id="{85D27F2E-5624-7CC9-22D5-4913FD3F4DDA}"/>
              </a:ext>
            </a:extLst>
          </p:cNvPr>
          <p:cNvPicPr preferRelativeResize="0">
            <a:picLocks noChangeAspect="1"/>
          </p:cNvPicPr>
          <p:nvPr/>
        </p:nvPicPr>
        <p:blipFill>
          <a:blip r:embed="rId6">
            <a:alphaModFix/>
          </a:blip>
          <a:stretch>
            <a:fillRect/>
          </a:stretch>
        </p:blipFill>
        <p:spPr>
          <a:xfrm>
            <a:off x="4510456" y="3054943"/>
            <a:ext cx="4242086" cy="2103120"/>
          </a:xfrm>
          <a:prstGeom prst="rect">
            <a:avLst/>
          </a:prstGeom>
          <a:noFill/>
          <a:ln>
            <a:noFill/>
          </a:ln>
        </p:spPr>
      </p:pic>
    </p:spTree>
    <p:extLst>
      <p:ext uri="{BB962C8B-B14F-4D97-AF65-F5344CB8AC3E}">
        <p14:creationId xmlns:p14="http://schemas.microsoft.com/office/powerpoint/2010/main" val="2639456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5"/>
          <p:cNvSpPr txBox="1">
            <a:spLocks noGrp="1"/>
          </p:cNvSpPr>
          <p:nvPr>
            <p:ph type="title"/>
          </p:nvPr>
        </p:nvSpPr>
        <p:spPr>
          <a:xfrm>
            <a:off x="1228200" y="1229250"/>
            <a:ext cx="6687600" cy="26850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a:t>High dimensional data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6"/>
          <p:cNvSpPr txBox="1">
            <a:spLocks noGrp="1"/>
          </p:cNvSpPr>
          <p:nvPr>
            <p:ph type="title"/>
          </p:nvPr>
        </p:nvSpPr>
        <p:spPr>
          <a:xfrm>
            <a:off x="970650" y="1067400"/>
            <a:ext cx="72027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a:t>High dimensional data breaks a lot of intuitions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970650" y="1457675"/>
            <a:ext cx="7202700" cy="3008700"/>
          </a:xfrm>
          <a:prstGeom prst="rect">
            <a:avLst/>
          </a:prstGeom>
        </p:spPr>
        <p:txBody>
          <a:bodyPr spcFirstLastPara="1" wrap="square" lIns="58925" tIns="58925" rIns="58925" bIns="58925" anchor="ctr" anchorCtr="0">
            <a:normAutofit fontScale="90000"/>
          </a:bodyPr>
          <a:lstStyle/>
          <a:p>
            <a:pPr marL="0" lvl="0" indent="0" algn="ctr" rtl="0">
              <a:spcBef>
                <a:spcPts val="0"/>
              </a:spcBef>
              <a:spcAft>
                <a:spcPts val="0"/>
              </a:spcAft>
              <a:buNone/>
            </a:pPr>
            <a:r>
              <a:rPr lang="en" dirty="0"/>
              <a:t>Given</a:t>
            </a:r>
            <a:endParaRPr dirty="0"/>
          </a:p>
          <a:p>
            <a:pPr marL="0" lvl="0" indent="0" algn="ctr" rtl="0">
              <a:spcBef>
                <a:spcPts val="1000"/>
              </a:spcBef>
              <a:spcAft>
                <a:spcPts val="0"/>
              </a:spcAft>
              <a:buNone/>
            </a:pPr>
            <a:endParaRPr dirty="0"/>
          </a:p>
          <a:p>
            <a:pPr marL="0" lvl="0" indent="0" algn="ctr" rtl="0">
              <a:spcBef>
                <a:spcPts val="1000"/>
              </a:spcBef>
              <a:spcAft>
                <a:spcPts val="0"/>
              </a:spcAft>
              <a:buNone/>
            </a:pPr>
            <a:r>
              <a:rPr lang="en" dirty="0"/>
              <a:t>Return</a:t>
            </a:r>
            <a:endParaRPr dirty="0"/>
          </a:p>
          <a:p>
            <a:pPr marL="0" lvl="0" indent="0" algn="ctr" rtl="0">
              <a:spcBef>
                <a:spcPts val="1000"/>
              </a:spcBef>
              <a:spcAft>
                <a:spcPts val="0"/>
              </a:spcAft>
              <a:buNone/>
            </a:pPr>
            <a:endParaRPr dirty="0"/>
          </a:p>
          <a:p>
            <a:pPr marL="0" lvl="0" indent="0" algn="ctr" rtl="0">
              <a:spcBef>
                <a:spcPts val="1000"/>
              </a:spcBef>
              <a:spcAft>
                <a:spcPts val="0"/>
              </a:spcAft>
              <a:buNone/>
            </a:pPr>
            <a:r>
              <a:rPr lang="en" dirty="0"/>
              <a:t>Such that</a:t>
            </a:r>
            <a:endParaRPr dirty="0"/>
          </a:p>
          <a:p>
            <a:pPr marL="0" lvl="0" indent="0" algn="ctr" rtl="0">
              <a:spcBef>
                <a:spcPts val="1000"/>
              </a:spcBef>
              <a:spcAft>
                <a:spcPts val="0"/>
              </a:spcAft>
              <a:buNone/>
            </a:pPr>
            <a:r>
              <a:rPr lang="en" dirty="0"/>
              <a:t>and</a:t>
            </a:r>
            <a:endParaRPr dirty="0"/>
          </a:p>
          <a:p>
            <a:pPr marL="0" lvl="0" indent="0" algn="ctr" rtl="0">
              <a:spcBef>
                <a:spcPts val="1000"/>
              </a:spcBef>
              <a:spcAft>
                <a:spcPts val="0"/>
              </a:spcAft>
              <a:buNone/>
            </a:pPr>
            <a:endParaRPr dirty="0"/>
          </a:p>
        </p:txBody>
      </p:sp>
      <p:pic>
        <p:nvPicPr>
          <p:cNvPr id="58" name="Google Shape;58;p14"/>
          <p:cNvPicPr preferRelativeResize="0"/>
          <p:nvPr/>
        </p:nvPicPr>
        <p:blipFill>
          <a:blip r:embed="rId3">
            <a:alphaModFix/>
          </a:blip>
          <a:stretch>
            <a:fillRect/>
          </a:stretch>
        </p:blipFill>
        <p:spPr>
          <a:xfrm>
            <a:off x="1435438" y="1178875"/>
            <a:ext cx="6273124" cy="501300"/>
          </a:xfrm>
          <a:prstGeom prst="rect">
            <a:avLst/>
          </a:prstGeom>
          <a:noFill/>
          <a:ln>
            <a:noFill/>
          </a:ln>
        </p:spPr>
      </p:pic>
      <p:pic>
        <p:nvPicPr>
          <p:cNvPr id="59" name="Google Shape;59;p14"/>
          <p:cNvPicPr preferRelativeResize="0"/>
          <p:nvPr/>
        </p:nvPicPr>
        <p:blipFill>
          <a:blip r:embed="rId4">
            <a:alphaModFix/>
          </a:blip>
          <a:stretch>
            <a:fillRect/>
          </a:stretch>
        </p:blipFill>
        <p:spPr>
          <a:xfrm>
            <a:off x="2831900" y="2640863"/>
            <a:ext cx="3480206" cy="502920"/>
          </a:xfrm>
          <a:prstGeom prst="rect">
            <a:avLst/>
          </a:prstGeom>
          <a:noFill/>
          <a:ln>
            <a:noFill/>
          </a:ln>
        </p:spPr>
      </p:pic>
      <p:pic>
        <p:nvPicPr>
          <p:cNvPr id="60" name="Google Shape;60;p14"/>
          <p:cNvPicPr preferRelativeResize="0"/>
          <p:nvPr/>
        </p:nvPicPr>
        <p:blipFill>
          <a:blip r:embed="rId5">
            <a:alphaModFix/>
          </a:blip>
          <a:stretch>
            <a:fillRect/>
          </a:stretch>
        </p:blipFill>
        <p:spPr>
          <a:xfrm>
            <a:off x="2285025" y="4373675"/>
            <a:ext cx="1569111" cy="438912"/>
          </a:xfrm>
          <a:prstGeom prst="rect">
            <a:avLst/>
          </a:prstGeom>
          <a:noFill/>
          <a:ln>
            <a:noFill/>
          </a:ln>
        </p:spPr>
      </p:pic>
      <p:pic>
        <p:nvPicPr>
          <p:cNvPr id="61" name="Google Shape;61;p14"/>
          <p:cNvPicPr preferRelativeResize="0"/>
          <p:nvPr/>
        </p:nvPicPr>
        <p:blipFill>
          <a:blip r:embed="rId6">
            <a:alphaModFix/>
          </a:blip>
          <a:stretch>
            <a:fillRect/>
          </a:stretch>
        </p:blipFill>
        <p:spPr>
          <a:xfrm>
            <a:off x="5226175" y="4355375"/>
            <a:ext cx="2215774" cy="4754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7"/>
          <p:cNvSpPr txBox="1">
            <a:spLocks noGrp="1"/>
          </p:cNvSpPr>
          <p:nvPr>
            <p:ph type="title"/>
          </p:nvPr>
        </p:nvSpPr>
        <p:spPr>
          <a:xfrm>
            <a:off x="1473750" y="1067400"/>
            <a:ext cx="61965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a:t>Distances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8"/>
          <p:cNvSpPr txBox="1">
            <a:spLocks noGrp="1"/>
          </p:cNvSpPr>
          <p:nvPr>
            <p:ph type="title"/>
          </p:nvPr>
        </p:nvSpPr>
        <p:spPr>
          <a:xfrm>
            <a:off x="970650" y="1067400"/>
            <a:ext cx="72027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a:t>Most things start to look “equidistant” in high dimensions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49"/>
          <p:cNvPicPr preferRelativeResize="0"/>
          <p:nvPr/>
        </p:nvPicPr>
        <p:blipFill>
          <a:blip r:embed="rId3">
            <a:alphaModFix/>
          </a:blip>
          <a:stretch>
            <a:fillRect/>
          </a:stretch>
        </p:blipFill>
        <p:spPr>
          <a:xfrm>
            <a:off x="1328525" y="409437"/>
            <a:ext cx="6486951" cy="4324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50"/>
          <p:cNvPicPr preferRelativeResize="0"/>
          <p:nvPr/>
        </p:nvPicPr>
        <p:blipFill>
          <a:blip r:embed="rId3">
            <a:alphaModFix/>
          </a:blip>
          <a:stretch>
            <a:fillRect/>
          </a:stretch>
        </p:blipFill>
        <p:spPr>
          <a:xfrm>
            <a:off x="1330450" y="413800"/>
            <a:ext cx="6483095" cy="4315890"/>
          </a:xfrm>
          <a:prstGeom prst="rect">
            <a:avLst/>
          </a:prstGeom>
          <a:noFill/>
          <a:ln>
            <a:noFill/>
          </a:ln>
        </p:spPr>
      </p:pic>
      <p:pic>
        <p:nvPicPr>
          <p:cNvPr id="2" name="Graphic 1" descr="High voltage with solid fill">
            <a:extLst>
              <a:ext uri="{FF2B5EF4-FFF2-40B4-BE49-F238E27FC236}">
                <a16:creationId xmlns:a16="http://schemas.microsoft.com/office/drawing/2014/main" id="{BF786A12-4B40-AAA4-ED15-F7BCE8B30A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3375" y="4472230"/>
            <a:ext cx="671270" cy="671270"/>
          </a:xfrm>
          <a:prstGeom prst="rect">
            <a:avLst/>
          </a:prstGeom>
        </p:spPr>
      </p:pic>
      <p:sp>
        <p:nvSpPr>
          <p:cNvPr id="3" name="TextBox 2">
            <a:extLst>
              <a:ext uri="{FF2B5EF4-FFF2-40B4-BE49-F238E27FC236}">
                <a16:creationId xmlns:a16="http://schemas.microsoft.com/office/drawing/2014/main" id="{49B2C04C-43E0-AFB5-7812-387229AC5AC4}"/>
              </a:ext>
            </a:extLst>
          </p:cNvPr>
          <p:cNvSpPr txBox="1"/>
          <p:nvPr/>
        </p:nvSpPr>
        <p:spPr>
          <a:xfrm>
            <a:off x="6245816" y="4525506"/>
            <a:ext cx="2898183" cy="584775"/>
          </a:xfrm>
          <a:prstGeom prst="rect">
            <a:avLst/>
          </a:prstGeom>
          <a:noFill/>
        </p:spPr>
        <p:txBody>
          <a:bodyPr wrap="square" rtlCol="0">
            <a:spAutoFit/>
          </a:bodyPr>
          <a:lstStyle/>
          <a:p>
            <a:r>
              <a:rPr lang="fr-CA" sz="3200" dirty="0">
                <a:solidFill>
                  <a:schemeClr val="bg2"/>
                </a:solidFill>
                <a:latin typeface="Marcellus" panose="020B0604020202020204" charset="0"/>
              </a:rPr>
              <a:t>Single linkage</a:t>
            </a:r>
            <a:endParaRPr lang="en-US" sz="3200" dirty="0">
              <a:solidFill>
                <a:schemeClr val="bg2"/>
              </a:solidFill>
              <a:latin typeface="Marcellus" panose="020B06040202020202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51"/>
          <p:cNvSpPr txBox="1">
            <a:spLocks noGrp="1"/>
          </p:cNvSpPr>
          <p:nvPr>
            <p:ph type="title"/>
          </p:nvPr>
        </p:nvSpPr>
        <p:spPr>
          <a:xfrm>
            <a:off x="1473750" y="1067400"/>
            <a:ext cx="61965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dirty="0"/>
              <a:t>Hubs</a:t>
            </a:r>
            <a:endParaRPr dirty="0"/>
          </a:p>
        </p:txBody>
      </p:sp>
    </p:spTree>
    <p:extLst>
      <p:ext uri="{BB962C8B-B14F-4D97-AF65-F5344CB8AC3E}">
        <p14:creationId xmlns:p14="http://schemas.microsoft.com/office/powerpoint/2010/main" val="82018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53"/>
          <p:cNvPicPr preferRelativeResize="0"/>
          <p:nvPr/>
        </p:nvPicPr>
        <p:blipFill>
          <a:blip r:embed="rId3">
            <a:alphaModFix/>
          </a:blip>
          <a:stretch>
            <a:fillRect/>
          </a:stretch>
        </p:blipFill>
        <p:spPr>
          <a:xfrm>
            <a:off x="480150" y="504713"/>
            <a:ext cx="6204575" cy="4386825"/>
          </a:xfrm>
          <a:prstGeom prst="rect">
            <a:avLst/>
          </a:prstGeom>
          <a:noFill/>
          <a:ln>
            <a:noFill/>
          </a:ln>
        </p:spPr>
      </p:pic>
      <p:sp>
        <p:nvSpPr>
          <p:cNvPr id="267" name="Google Shape;267;p53"/>
          <p:cNvSpPr txBox="1"/>
          <p:nvPr/>
        </p:nvSpPr>
        <p:spPr>
          <a:xfrm>
            <a:off x="6546600" y="2217675"/>
            <a:ext cx="2384400" cy="960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5800">
                <a:latin typeface="Marcellus"/>
                <a:ea typeface="Marcellus"/>
                <a:cs typeface="Marcellus"/>
                <a:sym typeface="Marcellus"/>
              </a:rPr>
              <a:t>…</a:t>
            </a:r>
            <a:endParaRPr sz="5800">
              <a:latin typeface="Marcellus"/>
              <a:ea typeface="Marcellus"/>
              <a:cs typeface="Marcellus"/>
              <a:sym typeface="Marcellus"/>
            </a:endParaRPr>
          </a:p>
        </p:txBody>
      </p:sp>
      <p:sp>
        <p:nvSpPr>
          <p:cNvPr id="268" name="Google Shape;268;p53"/>
          <p:cNvSpPr txBox="1"/>
          <p:nvPr/>
        </p:nvSpPr>
        <p:spPr>
          <a:xfrm>
            <a:off x="1212675" y="581750"/>
            <a:ext cx="1712400" cy="6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rgbClr val="2C3E63"/>
                </a:solidFill>
                <a:latin typeface="Marcellus"/>
                <a:ea typeface="Marcellus"/>
                <a:cs typeface="Marcellus"/>
                <a:sym typeface="Marcellus"/>
              </a:rPr>
              <a:t>d=2</a:t>
            </a:r>
            <a:endParaRPr sz="3200">
              <a:solidFill>
                <a:srgbClr val="2C3E63"/>
              </a:solidFill>
              <a:latin typeface="Marcellus"/>
              <a:ea typeface="Marcellus"/>
              <a:cs typeface="Marcellus"/>
              <a:sym typeface="Marcellus"/>
            </a:endParaRPr>
          </a:p>
        </p:txBody>
      </p:sp>
      <p:sp>
        <p:nvSpPr>
          <p:cNvPr id="269" name="Google Shape;269;p53"/>
          <p:cNvSpPr txBox="1"/>
          <p:nvPr/>
        </p:nvSpPr>
        <p:spPr>
          <a:xfrm>
            <a:off x="4077150" y="581750"/>
            <a:ext cx="1712400" cy="6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rgbClr val="2C3E63"/>
                </a:solidFill>
                <a:latin typeface="Marcellus"/>
                <a:ea typeface="Marcellus"/>
                <a:cs typeface="Marcellus"/>
                <a:sym typeface="Marcellus"/>
              </a:rPr>
              <a:t>d=3</a:t>
            </a:r>
            <a:endParaRPr sz="3200">
              <a:solidFill>
                <a:srgbClr val="2C3E63"/>
              </a:solidFill>
              <a:latin typeface="Marcellus"/>
              <a:ea typeface="Marcellus"/>
              <a:cs typeface="Marcellus"/>
              <a:sym typeface="Marcellus"/>
            </a:endParaRPr>
          </a:p>
        </p:txBody>
      </p:sp>
      <p:sp>
        <p:nvSpPr>
          <p:cNvPr id="270" name="Google Shape;270;p53"/>
          <p:cNvSpPr txBox="1"/>
          <p:nvPr/>
        </p:nvSpPr>
        <p:spPr>
          <a:xfrm>
            <a:off x="6882600" y="627650"/>
            <a:ext cx="1712400" cy="6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rgbClr val="2C3E63"/>
                </a:solidFill>
                <a:latin typeface="Marcellus"/>
                <a:ea typeface="Marcellus"/>
                <a:cs typeface="Marcellus"/>
                <a:sym typeface="Marcellus"/>
              </a:rPr>
              <a:t>d=100?</a:t>
            </a:r>
            <a:endParaRPr sz="3200">
              <a:solidFill>
                <a:srgbClr val="2C3E63"/>
              </a:solidFill>
              <a:latin typeface="Marcellus"/>
              <a:ea typeface="Marcellus"/>
              <a:cs typeface="Marcellus"/>
              <a:sym typeface="Marcellus"/>
            </a:endParaRPr>
          </a:p>
        </p:txBody>
      </p:sp>
      <p:sp>
        <p:nvSpPr>
          <p:cNvPr id="271" name="Google Shape;271;p53"/>
          <p:cNvSpPr txBox="1"/>
          <p:nvPr/>
        </p:nvSpPr>
        <p:spPr>
          <a:xfrm>
            <a:off x="188350" y="4694350"/>
            <a:ext cx="8742600" cy="32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2C3E63"/>
                </a:solidFill>
                <a:latin typeface="Marcellus"/>
                <a:ea typeface="Marcellus"/>
                <a:cs typeface="Marcellus"/>
                <a:sym typeface="Marcellus"/>
              </a:rPr>
              <a:t>Ratio of </a:t>
            </a:r>
            <a:r>
              <a:rPr lang="en" sz="3600">
                <a:solidFill>
                  <a:srgbClr val="B7B7B7"/>
                </a:solidFill>
                <a:latin typeface="Marcellus"/>
                <a:ea typeface="Marcellus"/>
                <a:cs typeface="Marcellus"/>
                <a:sym typeface="Marcellus"/>
              </a:rPr>
              <a:t>sphere </a:t>
            </a:r>
            <a:r>
              <a:rPr lang="en" sz="3600">
                <a:solidFill>
                  <a:srgbClr val="2C3E63"/>
                </a:solidFill>
                <a:latin typeface="Marcellus"/>
                <a:ea typeface="Marcellus"/>
                <a:cs typeface="Marcellus"/>
                <a:sym typeface="Marcellus"/>
              </a:rPr>
              <a:t>volume to </a:t>
            </a:r>
            <a:r>
              <a:rPr lang="en" sz="3600">
                <a:solidFill>
                  <a:schemeClr val="dk2"/>
                </a:solidFill>
                <a:latin typeface="Marcellus"/>
                <a:ea typeface="Marcellus"/>
                <a:cs typeface="Marcellus"/>
                <a:sym typeface="Marcellus"/>
              </a:rPr>
              <a:t>box </a:t>
            </a:r>
            <a:r>
              <a:rPr lang="en" sz="3600">
                <a:solidFill>
                  <a:srgbClr val="2C3E63"/>
                </a:solidFill>
                <a:latin typeface="Marcellus"/>
                <a:ea typeface="Marcellus"/>
                <a:cs typeface="Marcellus"/>
                <a:sym typeface="Marcellus"/>
              </a:rPr>
              <a:t>volume?</a:t>
            </a:r>
            <a:endParaRPr sz="3600">
              <a:solidFill>
                <a:srgbClr val="2C3E63"/>
              </a:solidFill>
              <a:latin typeface="Marcellus"/>
              <a:ea typeface="Marcellus"/>
              <a:cs typeface="Marcellus"/>
              <a:sym typeface="Marcellus"/>
            </a:endParaRPr>
          </a:p>
        </p:txBody>
      </p:sp>
    </p:spTree>
    <p:extLst>
      <p:ext uri="{BB962C8B-B14F-4D97-AF65-F5344CB8AC3E}">
        <p14:creationId xmlns:p14="http://schemas.microsoft.com/office/powerpoint/2010/main" val="50972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4"/>
          <p:cNvSpPr txBox="1">
            <a:spLocks noGrp="1"/>
          </p:cNvSpPr>
          <p:nvPr>
            <p:ph type="title"/>
          </p:nvPr>
        </p:nvSpPr>
        <p:spPr>
          <a:xfrm>
            <a:off x="970650" y="1067400"/>
            <a:ext cx="7202700" cy="3008700"/>
          </a:xfrm>
          <a:prstGeom prst="rect">
            <a:avLst/>
          </a:prstGeom>
        </p:spPr>
        <p:txBody>
          <a:bodyPr spcFirstLastPara="1" wrap="square" lIns="58925" tIns="58925" rIns="58925" bIns="58925" anchor="ctr" anchorCtr="0">
            <a:normAutofit fontScale="90000"/>
          </a:bodyPr>
          <a:lstStyle/>
          <a:p>
            <a:pPr marL="0" lvl="0" indent="0" algn="ctr" rtl="0">
              <a:spcBef>
                <a:spcPts val="0"/>
              </a:spcBef>
              <a:spcAft>
                <a:spcPts val="0"/>
              </a:spcAft>
              <a:buNone/>
            </a:pPr>
            <a:r>
              <a:rPr lang="en" dirty="0"/>
              <a:t>Anything slightly closer to the center becomes the nearest neighbor of most points!</a:t>
            </a:r>
            <a:endParaRPr dirty="0"/>
          </a:p>
        </p:txBody>
      </p:sp>
      <p:pic>
        <p:nvPicPr>
          <p:cNvPr id="5" name="Graphic 4" descr="High voltage with solid fill">
            <a:extLst>
              <a:ext uri="{FF2B5EF4-FFF2-40B4-BE49-F238E27FC236}">
                <a16:creationId xmlns:a16="http://schemas.microsoft.com/office/drawing/2014/main" id="{26767815-321B-FFF5-A3DE-852D641F28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3375" y="4472230"/>
            <a:ext cx="671270" cy="671270"/>
          </a:xfrm>
          <a:prstGeom prst="rect">
            <a:avLst/>
          </a:prstGeom>
        </p:spPr>
      </p:pic>
      <p:sp>
        <p:nvSpPr>
          <p:cNvPr id="6" name="TextBox 5">
            <a:extLst>
              <a:ext uri="{FF2B5EF4-FFF2-40B4-BE49-F238E27FC236}">
                <a16:creationId xmlns:a16="http://schemas.microsoft.com/office/drawing/2014/main" id="{A06A7085-24E3-AE8B-F735-D223A027BB40}"/>
              </a:ext>
            </a:extLst>
          </p:cNvPr>
          <p:cNvSpPr txBox="1"/>
          <p:nvPr/>
        </p:nvSpPr>
        <p:spPr>
          <a:xfrm>
            <a:off x="6245816" y="4525506"/>
            <a:ext cx="2898183" cy="584775"/>
          </a:xfrm>
          <a:prstGeom prst="rect">
            <a:avLst/>
          </a:prstGeom>
          <a:noFill/>
        </p:spPr>
        <p:txBody>
          <a:bodyPr wrap="square" rtlCol="0">
            <a:spAutoFit/>
          </a:bodyPr>
          <a:lstStyle/>
          <a:p>
            <a:r>
              <a:rPr lang="fr-CA" sz="3200" dirty="0">
                <a:solidFill>
                  <a:schemeClr val="bg2"/>
                </a:solidFill>
                <a:latin typeface="Marcellus" panose="020B0604020202020204" charset="0"/>
              </a:rPr>
              <a:t>K-</a:t>
            </a:r>
            <a:r>
              <a:rPr lang="fr-CA" sz="3200" dirty="0" err="1">
                <a:solidFill>
                  <a:schemeClr val="bg2"/>
                </a:solidFill>
                <a:latin typeface="Marcellus" panose="020B0604020202020204" charset="0"/>
              </a:rPr>
              <a:t>means</a:t>
            </a:r>
            <a:r>
              <a:rPr lang="fr-CA" sz="3200" dirty="0">
                <a:solidFill>
                  <a:schemeClr val="bg2"/>
                </a:solidFill>
                <a:latin typeface="Marcellus" panose="020B0604020202020204" charset="0"/>
              </a:rPr>
              <a:t> / SL</a:t>
            </a:r>
            <a:endParaRPr lang="en-US" sz="3200" dirty="0">
              <a:solidFill>
                <a:schemeClr val="bg2"/>
              </a:solidFill>
              <a:latin typeface="Marcellus" panose="020B0604020202020204" charset="0"/>
            </a:endParaRPr>
          </a:p>
        </p:txBody>
      </p:sp>
    </p:spTree>
    <p:extLst>
      <p:ext uri="{BB962C8B-B14F-4D97-AF65-F5344CB8AC3E}">
        <p14:creationId xmlns:p14="http://schemas.microsoft.com/office/powerpoint/2010/main" val="2680751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8"/>
          <p:cNvSpPr txBox="1">
            <a:spLocks noGrp="1"/>
          </p:cNvSpPr>
          <p:nvPr>
            <p:ph type="title"/>
          </p:nvPr>
        </p:nvSpPr>
        <p:spPr>
          <a:xfrm>
            <a:off x="1473750" y="1067400"/>
            <a:ext cx="61965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a:t>Density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9"/>
          <p:cNvSpPr txBox="1">
            <a:spLocks noGrp="1"/>
          </p:cNvSpPr>
          <p:nvPr>
            <p:ph type="title"/>
          </p:nvPr>
        </p:nvSpPr>
        <p:spPr>
          <a:xfrm>
            <a:off x="970650" y="1067400"/>
            <a:ext cx="72027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a:t>Volume grows exponentially with dimension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60"/>
          <p:cNvSpPr txBox="1">
            <a:spLocks noGrp="1"/>
          </p:cNvSpPr>
          <p:nvPr>
            <p:ph type="title"/>
          </p:nvPr>
        </p:nvSpPr>
        <p:spPr>
          <a:xfrm>
            <a:off x="970650" y="1067400"/>
            <a:ext cx="72027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dirty="0"/>
              <a:t>So we need exponentially more data to obtain the same density!</a:t>
            </a:r>
            <a:endParaRPr dirty="0"/>
          </a:p>
        </p:txBody>
      </p:sp>
      <p:pic>
        <p:nvPicPr>
          <p:cNvPr id="2" name="Graphic 1" descr="High voltage with solid fill">
            <a:extLst>
              <a:ext uri="{FF2B5EF4-FFF2-40B4-BE49-F238E27FC236}">
                <a16:creationId xmlns:a16="http://schemas.microsoft.com/office/drawing/2014/main" id="{38CB6ECE-E677-366F-662F-C83298C9A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3375" y="4472230"/>
            <a:ext cx="671270" cy="671270"/>
          </a:xfrm>
          <a:prstGeom prst="rect">
            <a:avLst/>
          </a:prstGeom>
        </p:spPr>
      </p:pic>
      <p:sp>
        <p:nvSpPr>
          <p:cNvPr id="3" name="TextBox 2">
            <a:extLst>
              <a:ext uri="{FF2B5EF4-FFF2-40B4-BE49-F238E27FC236}">
                <a16:creationId xmlns:a16="http://schemas.microsoft.com/office/drawing/2014/main" id="{D8E1A25B-74B9-971C-834A-E504545D4D50}"/>
              </a:ext>
            </a:extLst>
          </p:cNvPr>
          <p:cNvSpPr txBox="1"/>
          <p:nvPr/>
        </p:nvSpPr>
        <p:spPr>
          <a:xfrm>
            <a:off x="6245816" y="4525506"/>
            <a:ext cx="2898183" cy="584775"/>
          </a:xfrm>
          <a:prstGeom prst="rect">
            <a:avLst/>
          </a:prstGeom>
          <a:noFill/>
        </p:spPr>
        <p:txBody>
          <a:bodyPr wrap="square" rtlCol="0">
            <a:spAutoFit/>
          </a:bodyPr>
          <a:lstStyle/>
          <a:p>
            <a:r>
              <a:rPr lang="fr-CA" sz="3200" dirty="0">
                <a:solidFill>
                  <a:schemeClr val="bg2"/>
                </a:solidFill>
                <a:latin typeface="Marcellus" panose="020B0604020202020204" charset="0"/>
              </a:rPr>
              <a:t>HDBSCAN</a:t>
            </a:r>
            <a:endParaRPr lang="en-US" sz="3200" dirty="0">
              <a:solidFill>
                <a:schemeClr val="bg2"/>
              </a:solidFill>
              <a:latin typeface="Marcellus"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92"/>
          <p:cNvSpPr txBox="1">
            <a:spLocks noGrp="1"/>
          </p:cNvSpPr>
          <p:nvPr>
            <p:ph type="title"/>
          </p:nvPr>
        </p:nvSpPr>
        <p:spPr>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dirty="0"/>
              <a:t>Datasets</a:t>
            </a:r>
            <a:endParaRPr dirty="0"/>
          </a:p>
        </p:txBody>
      </p:sp>
    </p:spTree>
    <p:extLst>
      <p:ext uri="{BB962C8B-B14F-4D97-AF65-F5344CB8AC3E}">
        <p14:creationId xmlns:p14="http://schemas.microsoft.com/office/powerpoint/2010/main" val="11897880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104"/>
          <p:cNvSpPr txBox="1">
            <a:spLocks noGrp="1"/>
          </p:cNvSpPr>
          <p:nvPr>
            <p:ph type="title"/>
          </p:nvPr>
        </p:nvSpPr>
        <p:spPr>
          <a:xfrm>
            <a:off x="1473750" y="1067400"/>
            <a:ext cx="61965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a:t>Applying dimension reduction</a:t>
            </a:r>
            <a:endParaRPr/>
          </a:p>
        </p:txBody>
      </p:sp>
    </p:spTree>
    <p:extLst>
      <p:ext uri="{BB962C8B-B14F-4D97-AF65-F5344CB8AC3E}">
        <p14:creationId xmlns:p14="http://schemas.microsoft.com/office/powerpoint/2010/main" val="2230779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105"/>
          <p:cNvSpPr txBox="1">
            <a:spLocks noGrp="1"/>
          </p:cNvSpPr>
          <p:nvPr>
            <p:ph type="title"/>
          </p:nvPr>
        </p:nvSpPr>
        <p:spPr>
          <a:xfrm>
            <a:off x="970650" y="52025"/>
            <a:ext cx="7202700" cy="767700"/>
          </a:xfrm>
          <a:prstGeom prst="rect">
            <a:avLst/>
          </a:prstGeom>
        </p:spPr>
        <p:txBody>
          <a:bodyPr spcFirstLastPara="1" wrap="square" lIns="58925" tIns="58925" rIns="58925" bIns="58925" anchor="ctr" anchorCtr="0">
            <a:normAutofit fontScale="90000"/>
          </a:bodyPr>
          <a:lstStyle/>
          <a:p>
            <a:pPr marL="0" lvl="0" indent="0" algn="ctr" rtl="0">
              <a:spcBef>
                <a:spcPts val="0"/>
              </a:spcBef>
              <a:spcAft>
                <a:spcPts val="0"/>
              </a:spcAft>
              <a:buNone/>
            </a:pPr>
            <a:r>
              <a:rPr lang="en"/>
              <a:t>Pen Digits</a:t>
            </a:r>
            <a:endParaRPr/>
          </a:p>
        </p:txBody>
      </p:sp>
      <p:pic>
        <p:nvPicPr>
          <p:cNvPr id="579" name="Google Shape;579;p105"/>
          <p:cNvPicPr preferRelativeResize="0"/>
          <p:nvPr/>
        </p:nvPicPr>
        <p:blipFill>
          <a:blip r:embed="rId3">
            <a:alphaModFix/>
          </a:blip>
          <a:stretch>
            <a:fillRect/>
          </a:stretch>
        </p:blipFill>
        <p:spPr>
          <a:xfrm>
            <a:off x="608076" y="850087"/>
            <a:ext cx="7927848" cy="3443326"/>
          </a:xfrm>
          <a:prstGeom prst="rect">
            <a:avLst/>
          </a:prstGeom>
          <a:noFill/>
          <a:ln>
            <a:noFill/>
          </a:ln>
        </p:spPr>
      </p:pic>
    </p:spTree>
    <p:extLst>
      <p:ext uri="{BB962C8B-B14F-4D97-AF65-F5344CB8AC3E}">
        <p14:creationId xmlns:p14="http://schemas.microsoft.com/office/powerpoint/2010/main" val="257209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5" name="Google Shape;585;p106"/>
          <p:cNvPicPr preferRelativeResize="0"/>
          <p:nvPr/>
        </p:nvPicPr>
        <p:blipFill>
          <a:blip r:embed="rId3">
            <a:alphaModFix/>
          </a:blip>
          <a:stretch>
            <a:fillRect/>
          </a:stretch>
        </p:blipFill>
        <p:spPr>
          <a:xfrm>
            <a:off x="22747" y="565586"/>
            <a:ext cx="4846320" cy="2284445"/>
          </a:xfrm>
          <a:prstGeom prst="rect">
            <a:avLst/>
          </a:prstGeom>
          <a:noFill/>
          <a:ln>
            <a:noFill/>
          </a:ln>
        </p:spPr>
      </p:pic>
      <p:sp>
        <p:nvSpPr>
          <p:cNvPr id="584" name="Google Shape;584;p106"/>
          <p:cNvSpPr txBox="1">
            <a:spLocks noGrp="1"/>
          </p:cNvSpPr>
          <p:nvPr>
            <p:ph type="title"/>
          </p:nvPr>
        </p:nvSpPr>
        <p:spPr>
          <a:xfrm>
            <a:off x="606439" y="379709"/>
            <a:ext cx="3601350" cy="432297"/>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US" sz="2000" dirty="0"/>
              <a:t>USPS Digits</a:t>
            </a:r>
          </a:p>
        </p:txBody>
      </p:sp>
      <p:pic>
        <p:nvPicPr>
          <p:cNvPr id="3" name="Google Shape;591;p107">
            <a:extLst>
              <a:ext uri="{FF2B5EF4-FFF2-40B4-BE49-F238E27FC236}">
                <a16:creationId xmlns:a16="http://schemas.microsoft.com/office/drawing/2014/main" id="{9B070752-A3E4-D5C2-DDC8-55AA8AF1DC1E}"/>
              </a:ext>
            </a:extLst>
          </p:cNvPr>
          <p:cNvPicPr preferRelativeResize="0"/>
          <p:nvPr/>
        </p:nvPicPr>
        <p:blipFill>
          <a:blip r:embed="rId4">
            <a:alphaModFix/>
          </a:blip>
          <a:stretch>
            <a:fillRect/>
          </a:stretch>
        </p:blipFill>
        <p:spPr>
          <a:xfrm>
            <a:off x="4267703" y="565586"/>
            <a:ext cx="4846320" cy="2286000"/>
          </a:xfrm>
          <a:prstGeom prst="rect">
            <a:avLst/>
          </a:prstGeom>
          <a:noFill/>
          <a:ln>
            <a:noFill/>
          </a:ln>
        </p:spPr>
      </p:pic>
      <p:sp>
        <p:nvSpPr>
          <p:cNvPr id="4" name="Google Shape;590;p107">
            <a:extLst>
              <a:ext uri="{FF2B5EF4-FFF2-40B4-BE49-F238E27FC236}">
                <a16:creationId xmlns:a16="http://schemas.microsoft.com/office/drawing/2014/main" id="{A4C40EC1-FDF0-BA90-7F0A-EBB9403F5D5F}"/>
              </a:ext>
            </a:extLst>
          </p:cNvPr>
          <p:cNvSpPr txBox="1">
            <a:spLocks/>
          </p:cNvSpPr>
          <p:nvPr/>
        </p:nvSpPr>
        <p:spPr>
          <a:xfrm>
            <a:off x="2855845" y="212007"/>
            <a:ext cx="7202700" cy="767700"/>
          </a:xfrm>
          <a:prstGeom prst="rect">
            <a:avLst/>
          </a:prstGeom>
          <a:noFill/>
          <a:ln>
            <a:noFill/>
          </a:ln>
        </p:spPr>
        <p:txBody>
          <a:bodyPr spcFirstLastPara="1" wrap="square" lIns="58925" tIns="58925" rIns="58925" bIns="58925"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US" sz="2000" dirty="0"/>
              <a:t>MNIST Digits</a:t>
            </a:r>
          </a:p>
        </p:txBody>
      </p:sp>
      <p:pic>
        <p:nvPicPr>
          <p:cNvPr id="5" name="Google Shape;597;p108">
            <a:extLst>
              <a:ext uri="{FF2B5EF4-FFF2-40B4-BE49-F238E27FC236}">
                <a16:creationId xmlns:a16="http://schemas.microsoft.com/office/drawing/2014/main" id="{F72A4357-A690-438C-B5AF-2B61CE4D1B40}"/>
              </a:ext>
            </a:extLst>
          </p:cNvPr>
          <p:cNvPicPr preferRelativeResize="0"/>
          <p:nvPr/>
        </p:nvPicPr>
        <p:blipFill>
          <a:blip r:embed="rId5">
            <a:alphaModFix/>
          </a:blip>
          <a:stretch>
            <a:fillRect/>
          </a:stretch>
        </p:blipFill>
        <p:spPr>
          <a:xfrm>
            <a:off x="0" y="2897780"/>
            <a:ext cx="4846320" cy="2286000"/>
          </a:xfrm>
          <a:prstGeom prst="rect">
            <a:avLst/>
          </a:prstGeom>
          <a:noFill/>
          <a:ln>
            <a:noFill/>
          </a:ln>
        </p:spPr>
      </p:pic>
      <p:sp>
        <p:nvSpPr>
          <p:cNvPr id="6" name="Google Shape;602;p109">
            <a:extLst>
              <a:ext uri="{FF2B5EF4-FFF2-40B4-BE49-F238E27FC236}">
                <a16:creationId xmlns:a16="http://schemas.microsoft.com/office/drawing/2014/main" id="{95A6E383-B2E5-B2B7-F10A-057C89EF05C9}"/>
              </a:ext>
            </a:extLst>
          </p:cNvPr>
          <p:cNvSpPr txBox="1">
            <a:spLocks/>
          </p:cNvSpPr>
          <p:nvPr/>
        </p:nvSpPr>
        <p:spPr>
          <a:xfrm>
            <a:off x="-1373759" y="2571750"/>
            <a:ext cx="7202700" cy="767700"/>
          </a:xfrm>
          <a:prstGeom prst="rect">
            <a:avLst/>
          </a:prstGeom>
          <a:noFill/>
          <a:ln>
            <a:noFill/>
          </a:ln>
        </p:spPr>
        <p:txBody>
          <a:bodyPr spcFirstLastPara="1" wrap="square" lIns="58925" tIns="58925" rIns="58925" bIns="58925"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 sz="2000" dirty="0"/>
              <a:t>COIL-20 Objects</a:t>
            </a:r>
            <a:endParaRPr lang="en-US" sz="2000" dirty="0"/>
          </a:p>
        </p:txBody>
      </p:sp>
      <p:pic>
        <p:nvPicPr>
          <p:cNvPr id="7" name="Google Shape;603;p109">
            <a:extLst>
              <a:ext uri="{FF2B5EF4-FFF2-40B4-BE49-F238E27FC236}">
                <a16:creationId xmlns:a16="http://schemas.microsoft.com/office/drawing/2014/main" id="{D69FEE6D-BD72-91B4-1E03-3572E478E8E9}"/>
              </a:ext>
            </a:extLst>
          </p:cNvPr>
          <p:cNvPicPr preferRelativeResize="0"/>
          <p:nvPr/>
        </p:nvPicPr>
        <p:blipFill>
          <a:blip r:embed="rId6">
            <a:alphaModFix/>
          </a:blip>
          <a:stretch>
            <a:fillRect/>
          </a:stretch>
        </p:blipFill>
        <p:spPr>
          <a:xfrm>
            <a:off x="4267703" y="2897780"/>
            <a:ext cx="4846320" cy="2286000"/>
          </a:xfrm>
          <a:prstGeom prst="rect">
            <a:avLst/>
          </a:prstGeom>
          <a:noFill/>
          <a:ln>
            <a:noFill/>
          </a:ln>
        </p:spPr>
      </p:pic>
      <p:sp>
        <p:nvSpPr>
          <p:cNvPr id="8" name="Google Shape;584;p106">
            <a:extLst>
              <a:ext uri="{FF2B5EF4-FFF2-40B4-BE49-F238E27FC236}">
                <a16:creationId xmlns:a16="http://schemas.microsoft.com/office/drawing/2014/main" id="{659AD578-080A-B366-04D4-A3D74EA23AFD}"/>
              </a:ext>
            </a:extLst>
          </p:cNvPr>
          <p:cNvSpPr txBox="1">
            <a:spLocks/>
          </p:cNvSpPr>
          <p:nvPr/>
        </p:nvSpPr>
        <p:spPr>
          <a:xfrm>
            <a:off x="4714525" y="2721538"/>
            <a:ext cx="3601350" cy="432297"/>
          </a:xfrm>
          <a:prstGeom prst="rect">
            <a:avLst/>
          </a:prstGeom>
          <a:noFill/>
          <a:ln>
            <a:noFill/>
          </a:ln>
        </p:spPr>
        <p:txBody>
          <a:bodyPr spcFirstLastPara="1" wrap="square" lIns="58925" tIns="58925" rIns="58925" bIns="589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 sz="2000" dirty="0"/>
              <a:t>Sheffield Buildings</a:t>
            </a:r>
            <a:endParaRPr lang="en-US" sz="2000" dirty="0"/>
          </a:p>
        </p:txBody>
      </p:sp>
    </p:spTree>
    <p:extLst>
      <p:ext uri="{BB962C8B-B14F-4D97-AF65-F5344CB8AC3E}">
        <p14:creationId xmlns:p14="http://schemas.microsoft.com/office/powerpoint/2010/main" val="3807591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9"/>
          <p:cNvSpPr txBox="1">
            <a:spLocks noGrp="1"/>
          </p:cNvSpPr>
          <p:nvPr>
            <p:ph type="title"/>
          </p:nvPr>
        </p:nvSpPr>
        <p:spPr>
          <a:xfrm>
            <a:off x="1473750" y="1067400"/>
            <a:ext cx="61965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a:t>Uniform Manifold Approximation and Projection</a:t>
            </a:r>
            <a:endParaRPr/>
          </a:p>
        </p:txBody>
      </p:sp>
    </p:spTree>
    <p:extLst>
      <p:ext uri="{BB962C8B-B14F-4D97-AF65-F5344CB8AC3E}">
        <p14:creationId xmlns:p14="http://schemas.microsoft.com/office/powerpoint/2010/main" val="2802920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3" name="Google Shape;373;p71"/>
          <p:cNvPicPr preferRelativeResize="0"/>
          <p:nvPr/>
        </p:nvPicPr>
        <p:blipFill>
          <a:blip r:embed="rId3">
            <a:alphaModFix/>
          </a:blip>
          <a:stretch>
            <a:fillRect/>
          </a:stretch>
        </p:blipFill>
        <p:spPr>
          <a:xfrm>
            <a:off x="2152650" y="152400"/>
            <a:ext cx="4838702" cy="4838702"/>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DA830D7-5E43-65CD-512E-DC6427E0F9F2}"/>
                  </a:ext>
                </a:extLst>
              </p:cNvPr>
              <p:cNvSpPr txBox="1"/>
              <p:nvPr/>
            </p:nvSpPr>
            <p:spPr>
              <a:xfrm>
                <a:off x="2879934" y="4512178"/>
                <a:ext cx="3597778" cy="527645"/>
              </a:xfrm>
              <a:prstGeom prst="rect">
                <a:avLst/>
              </a:prstGeom>
              <a:noFill/>
            </p:spPr>
            <p:txBody>
              <a:bodyPr wrap="square" rtlCol="0">
                <a:spAutoFit/>
              </a:bodyPr>
              <a:lstStyle/>
              <a:p>
                <a:r>
                  <a:rPr lang="fr-CA" b="0" dirty="0">
                    <a:solidFill>
                      <a:schemeClr val="tx1"/>
                    </a:solidFill>
                    <a:latin typeface="Marcellus" panose="020B0604020202020204" charset="0"/>
                  </a:rPr>
                  <a:t>Fuzzy union:          </a:t>
                </a:r>
                <a14:m>
                  <m:oMath xmlns:m="http://schemas.openxmlformats.org/officeDocument/2006/math">
                    <m:r>
                      <a:rPr lang="fr-CA" b="0" i="1" smtClean="0">
                        <a:solidFill>
                          <a:schemeClr val="tx1"/>
                        </a:solidFill>
                        <a:latin typeface="Cambria Math" panose="02040503050406030204" pitchFamily="18" charset="0"/>
                      </a:rPr>
                      <m:t>𝐵</m:t>
                    </m:r>
                    <m:r>
                      <a:rPr lang="en-US" i="1" smtClean="0">
                        <a:solidFill>
                          <a:schemeClr val="tx1"/>
                        </a:solidFill>
                        <a:latin typeface="Cambria Math" panose="02040503050406030204" pitchFamily="18" charset="0"/>
                      </a:rPr>
                      <m:t>=</m:t>
                    </m:r>
                    <m:r>
                      <a:rPr lang="fr-CA" b="0" i="1" smtClean="0">
                        <a:solidFill>
                          <a:schemeClr val="tx1"/>
                        </a:solidFill>
                        <a:latin typeface="Cambria Math" panose="02040503050406030204" pitchFamily="18" charset="0"/>
                      </a:rPr>
                      <m:t>𝐴</m:t>
                    </m:r>
                    <m:r>
                      <a:rPr lang="fr-CA" b="0" i="1" smtClean="0">
                        <a:solidFill>
                          <a:schemeClr val="tx1"/>
                        </a:solidFill>
                        <a:latin typeface="Cambria Math" panose="02040503050406030204" pitchFamily="18" charset="0"/>
                      </a:rPr>
                      <m:t>+</m:t>
                    </m:r>
                    <m:sSup>
                      <m:sSupPr>
                        <m:ctrlPr>
                          <a:rPr lang="en-US" i="1" smtClean="0">
                            <a:solidFill>
                              <a:schemeClr val="tx1"/>
                            </a:solidFill>
                            <a:latin typeface="Cambria Math" panose="02040503050406030204" pitchFamily="18" charset="0"/>
                          </a:rPr>
                        </m:ctrlPr>
                      </m:sSupPr>
                      <m:e>
                        <m:r>
                          <a:rPr lang="fr-CA" b="0" i="1" smtClean="0">
                            <a:solidFill>
                              <a:schemeClr val="tx1"/>
                            </a:solidFill>
                            <a:latin typeface="Cambria Math" panose="02040503050406030204" pitchFamily="18" charset="0"/>
                          </a:rPr>
                          <m:t>𝐴</m:t>
                        </m:r>
                      </m:e>
                      <m:sup>
                        <m:r>
                          <a:rPr lang="fr-CA" b="0" i="1" smtClean="0">
                            <a:solidFill>
                              <a:schemeClr val="tx1"/>
                            </a:solidFill>
                            <a:latin typeface="Cambria Math" panose="02040503050406030204" pitchFamily="18" charset="0"/>
                          </a:rPr>
                          <m:t>𝑇</m:t>
                        </m:r>
                      </m:sup>
                    </m:sSup>
                    <m:r>
                      <a:rPr lang="fr-CA" b="0" i="1" smtClean="0">
                        <a:solidFill>
                          <a:schemeClr val="tx1"/>
                        </a:solidFill>
                        <a:latin typeface="Cambria Math" panose="02040503050406030204" pitchFamily="18" charset="0"/>
                      </a:rPr>
                      <m:t> −</m:t>
                    </m:r>
                    <m:r>
                      <a:rPr lang="fr-CA" i="1">
                        <a:solidFill>
                          <a:schemeClr val="tx1"/>
                        </a:solidFill>
                        <a:latin typeface="Cambria Math" panose="02040503050406030204" pitchFamily="18" charset="0"/>
                      </a:rPr>
                      <m:t>𝐴</m:t>
                    </m:r>
                    <m:r>
                      <a:rPr lang="fr-CA" b="0" i="1" smtClean="0">
                        <a:solidFill>
                          <a:schemeClr val="tx1"/>
                        </a:solidFill>
                        <a:latin typeface="Cambria Math" panose="02040503050406030204" pitchFamily="18" charset="0"/>
                      </a:rPr>
                      <m:t> </m:t>
                    </m:r>
                    <m:r>
                      <a:rPr lang="fr-CA"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rPr>
                        </m:ctrlPr>
                      </m:sSupPr>
                      <m:e>
                        <m:r>
                          <a:rPr lang="fr-CA" i="1">
                            <a:solidFill>
                              <a:schemeClr val="tx1"/>
                            </a:solidFill>
                            <a:latin typeface="Cambria Math" panose="02040503050406030204" pitchFamily="18" charset="0"/>
                          </a:rPr>
                          <m:t>𝐴</m:t>
                        </m:r>
                      </m:e>
                      <m:sup>
                        <m:r>
                          <a:rPr lang="fr-CA" i="1">
                            <a:solidFill>
                              <a:schemeClr val="tx1"/>
                            </a:solidFill>
                            <a:latin typeface="Cambria Math" panose="02040503050406030204" pitchFamily="18" charset="0"/>
                          </a:rPr>
                          <m:t>𝑇</m:t>
                        </m:r>
                      </m:sup>
                    </m:sSup>
                  </m:oMath>
                </a14:m>
                <a:endParaRPr lang="fr-CA"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nor/>
                        </m:rPr>
                        <a:rPr lang="fr-CA" dirty="0">
                          <a:solidFill>
                            <a:schemeClr val="tx1"/>
                          </a:solidFill>
                          <a:latin typeface="Marcellus" panose="020B0604020202020204" charset="0"/>
                        </a:rPr>
                        <m:t>Fuzzy</m:t>
                      </m:r>
                      <m:r>
                        <m:rPr>
                          <m:nor/>
                        </m:rPr>
                        <a:rPr lang="fr-CA" b="0" i="0" dirty="0" smtClean="0">
                          <a:solidFill>
                            <a:schemeClr val="tx1"/>
                          </a:solidFill>
                          <a:latin typeface="Marcellus" panose="020B0604020202020204" charset="0"/>
                        </a:rPr>
                        <m:t> </m:t>
                      </m:r>
                      <m:r>
                        <m:rPr>
                          <m:nor/>
                        </m:rPr>
                        <a:rPr lang="fr-CA" b="0" i="0" dirty="0" smtClean="0">
                          <a:solidFill>
                            <a:schemeClr val="tx1"/>
                          </a:solidFill>
                          <a:latin typeface="Marcellus" panose="020B0604020202020204" charset="0"/>
                        </a:rPr>
                        <m:t>intersection</m:t>
                      </m:r>
                      <m:r>
                        <m:rPr>
                          <m:nor/>
                        </m:rPr>
                        <a:rPr lang="fr-CA" dirty="0">
                          <a:solidFill>
                            <a:schemeClr val="tx1"/>
                          </a:solidFill>
                          <a:latin typeface="Marcellus" panose="020B0604020202020204" charset="0"/>
                        </a:rPr>
                        <m:t>: </m:t>
                      </m:r>
                      <m:r>
                        <a:rPr lang="fr-CA"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fr-CA" i="1">
                          <a:solidFill>
                            <a:schemeClr val="tx1"/>
                          </a:solidFill>
                          <a:latin typeface="Cambria Math" panose="02040503050406030204" pitchFamily="18" charset="0"/>
                        </a:rPr>
                        <m:t>𝐴</m:t>
                      </m:r>
                      <m:r>
                        <a:rPr lang="fr-CA" i="1">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fr-CA" i="1">
                              <a:solidFill>
                                <a:schemeClr val="tx1"/>
                              </a:solidFill>
                              <a:latin typeface="Cambria Math" panose="02040503050406030204" pitchFamily="18" charset="0"/>
                            </a:rPr>
                            <m:t>𝐴</m:t>
                          </m:r>
                        </m:e>
                        <m:sup>
                          <m:r>
                            <a:rPr lang="fr-CA" i="1">
                              <a:solidFill>
                                <a:schemeClr val="tx1"/>
                              </a:solidFill>
                              <a:latin typeface="Cambria Math" panose="02040503050406030204" pitchFamily="18" charset="0"/>
                            </a:rPr>
                            <m:t>𝑇</m:t>
                          </m:r>
                        </m:sup>
                      </m:sSup>
                    </m:oMath>
                  </m:oMathPara>
                </a14:m>
                <a:endParaRPr lang="en-US" dirty="0">
                  <a:solidFill>
                    <a:schemeClr val="tx1"/>
                  </a:solidFill>
                </a:endParaRPr>
              </a:p>
            </p:txBody>
          </p:sp>
        </mc:Choice>
        <mc:Fallback xmlns="">
          <p:sp>
            <p:nvSpPr>
              <p:cNvPr id="2" name="TextBox 1">
                <a:extLst>
                  <a:ext uri="{FF2B5EF4-FFF2-40B4-BE49-F238E27FC236}">
                    <a16:creationId xmlns:a16="http://schemas.microsoft.com/office/drawing/2014/main" id="{0DA830D7-5E43-65CD-512E-DC6427E0F9F2}"/>
                  </a:ext>
                </a:extLst>
              </p:cNvPr>
              <p:cNvSpPr txBox="1">
                <a:spLocks noRot="1" noChangeAspect="1" noMove="1" noResize="1" noEditPoints="1" noAdjustHandles="1" noChangeArrowheads="1" noChangeShapeType="1" noTextEdit="1"/>
              </p:cNvSpPr>
              <p:nvPr/>
            </p:nvSpPr>
            <p:spPr>
              <a:xfrm>
                <a:off x="2879934" y="4512178"/>
                <a:ext cx="3597778" cy="527645"/>
              </a:xfrm>
              <a:prstGeom prst="rect">
                <a:avLst/>
              </a:prstGeom>
              <a:blipFill>
                <a:blip r:embed="rId4"/>
                <a:stretch>
                  <a:fillRect l="-508" t="-2299" b="-8046"/>
                </a:stretch>
              </a:blipFill>
            </p:spPr>
            <p:txBody>
              <a:bodyPr/>
              <a:lstStyle/>
              <a:p>
                <a:r>
                  <a:rPr lang="en-US">
                    <a:noFill/>
                  </a:rPr>
                  <a:t> </a:t>
                </a:r>
              </a:p>
            </p:txBody>
          </p:sp>
        </mc:Fallback>
      </mc:AlternateContent>
    </p:spTree>
    <p:extLst>
      <p:ext uri="{BB962C8B-B14F-4D97-AF65-F5344CB8AC3E}">
        <p14:creationId xmlns:p14="http://schemas.microsoft.com/office/powerpoint/2010/main" val="42510275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40" descr="force_direct_demo.gif"/>
          <p:cNvPicPr preferRelativeResize="0"/>
          <p:nvPr/>
        </p:nvPicPr>
        <p:blipFill rotWithShape="1">
          <a:blip r:embed="rId3">
            <a:alphaModFix/>
          </a:blip>
          <a:srcRect/>
          <a:stretch/>
        </p:blipFill>
        <p:spPr>
          <a:xfrm>
            <a:off x="2625750" y="1723106"/>
            <a:ext cx="3753620" cy="2662163"/>
          </a:xfrm>
          <a:prstGeom prst="rect">
            <a:avLst/>
          </a:prstGeom>
          <a:noFill/>
          <a:ln>
            <a:noFill/>
          </a:ln>
        </p:spPr>
      </p:pic>
      <p:sp>
        <p:nvSpPr>
          <p:cNvPr id="208" name="Google Shape;208;p40"/>
          <p:cNvSpPr txBox="1">
            <a:spLocks noGrp="1"/>
          </p:cNvSpPr>
          <p:nvPr>
            <p:ph type="title" idx="4294967295"/>
          </p:nvPr>
        </p:nvSpPr>
        <p:spPr>
          <a:xfrm>
            <a:off x="863125" y="734213"/>
            <a:ext cx="7605757" cy="576450"/>
          </a:xfrm>
          <a:prstGeom prst="rect">
            <a:avLst/>
          </a:prstGeom>
        </p:spPr>
        <p:txBody>
          <a:bodyPr spcFirstLastPara="1" wrap="square" lIns="44194" tIns="44194" rIns="44194" bIns="44194" anchor="ctr" anchorCtr="0">
            <a:normAutofit fontScale="90000"/>
          </a:bodyPr>
          <a:lstStyle/>
          <a:p>
            <a:r>
              <a:rPr lang="en" dirty="0"/>
              <a:t>Graph Layout </a:t>
            </a:r>
            <a:br>
              <a:rPr lang="en" dirty="0"/>
            </a:br>
            <a:r>
              <a:rPr lang="en" dirty="0"/>
              <a:t>(spectral initialization)</a:t>
            </a:r>
            <a:endParaRPr dirty="0"/>
          </a:p>
        </p:txBody>
      </p:sp>
    </p:spTree>
    <p:extLst>
      <p:ext uri="{BB962C8B-B14F-4D97-AF65-F5344CB8AC3E}">
        <p14:creationId xmlns:p14="http://schemas.microsoft.com/office/powerpoint/2010/main" val="3375576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73"/>
          <p:cNvPicPr preferRelativeResize="0"/>
          <p:nvPr/>
        </p:nvPicPr>
        <p:blipFill>
          <a:blip r:embed="rId3">
            <a:alphaModFix/>
          </a:blip>
          <a:stretch>
            <a:fillRect/>
          </a:stretch>
        </p:blipFill>
        <p:spPr>
          <a:xfrm>
            <a:off x="1430362" y="477325"/>
            <a:ext cx="6283276" cy="4188851"/>
          </a:xfrm>
          <a:prstGeom prst="rect">
            <a:avLst/>
          </a:prstGeom>
          <a:noFill/>
          <a:ln>
            <a:noFill/>
          </a:ln>
        </p:spPr>
      </p:pic>
    </p:spTree>
    <p:extLst>
      <p:ext uri="{BB962C8B-B14F-4D97-AF65-F5344CB8AC3E}">
        <p14:creationId xmlns:p14="http://schemas.microsoft.com/office/powerpoint/2010/main" val="2261264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9"/>
          <p:cNvSpPr txBox="1">
            <a:spLocks noGrp="1"/>
          </p:cNvSpPr>
          <p:nvPr>
            <p:ph type="title"/>
          </p:nvPr>
        </p:nvSpPr>
        <p:spPr>
          <a:xfrm>
            <a:off x="1473750" y="1067400"/>
            <a:ext cx="61965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dirty="0"/>
              <a:t>UMAP on our datasets</a:t>
            </a:r>
            <a:endParaRPr dirty="0"/>
          </a:p>
        </p:txBody>
      </p:sp>
    </p:spTree>
    <p:extLst>
      <p:ext uri="{BB962C8B-B14F-4D97-AF65-F5344CB8AC3E}">
        <p14:creationId xmlns:p14="http://schemas.microsoft.com/office/powerpoint/2010/main" val="1981387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11"/>
          <p:cNvSpPr txBox="1">
            <a:spLocks noGrp="1"/>
          </p:cNvSpPr>
          <p:nvPr>
            <p:ph type="title"/>
          </p:nvPr>
        </p:nvSpPr>
        <p:spPr>
          <a:xfrm>
            <a:off x="970650" y="52025"/>
            <a:ext cx="7202700" cy="767700"/>
          </a:xfrm>
          <a:prstGeom prst="rect">
            <a:avLst/>
          </a:prstGeom>
        </p:spPr>
        <p:txBody>
          <a:bodyPr spcFirstLastPara="1" wrap="square" lIns="58925" tIns="58925" rIns="58925" bIns="58925" anchor="ctr" anchorCtr="0">
            <a:normAutofit fontScale="90000"/>
          </a:bodyPr>
          <a:lstStyle/>
          <a:p>
            <a:pPr marL="0" lvl="0" indent="0" algn="ctr" rtl="0">
              <a:spcBef>
                <a:spcPts val="0"/>
              </a:spcBef>
              <a:spcAft>
                <a:spcPts val="0"/>
              </a:spcAft>
              <a:buNone/>
            </a:pPr>
            <a:r>
              <a:rPr lang="en"/>
              <a:t>Pen Digits</a:t>
            </a:r>
            <a:endParaRPr/>
          </a:p>
        </p:txBody>
      </p:sp>
      <p:pic>
        <p:nvPicPr>
          <p:cNvPr id="614" name="Google Shape;614;p111"/>
          <p:cNvPicPr preferRelativeResize="0"/>
          <p:nvPr/>
        </p:nvPicPr>
        <p:blipFill>
          <a:blip r:embed="rId3">
            <a:alphaModFix/>
          </a:blip>
          <a:stretch>
            <a:fillRect/>
          </a:stretch>
        </p:blipFill>
        <p:spPr>
          <a:xfrm>
            <a:off x="2562513" y="819725"/>
            <a:ext cx="4018975" cy="4018975"/>
          </a:xfrm>
          <a:prstGeom prst="rect">
            <a:avLst/>
          </a:prstGeom>
          <a:noFill/>
          <a:ln>
            <a:noFill/>
          </a:ln>
        </p:spPr>
      </p:pic>
      <p:pic>
        <p:nvPicPr>
          <p:cNvPr id="2" name="Google Shape;504;p93">
            <a:extLst>
              <a:ext uri="{FF2B5EF4-FFF2-40B4-BE49-F238E27FC236}">
                <a16:creationId xmlns:a16="http://schemas.microsoft.com/office/drawing/2014/main" id="{BF0B598C-2062-2FEC-509D-D4AC97F819C9}"/>
              </a:ext>
            </a:extLst>
          </p:cNvPr>
          <p:cNvPicPr preferRelativeResize="0"/>
          <p:nvPr/>
        </p:nvPicPr>
        <p:blipFill>
          <a:blip r:embed="rId4">
            <a:alphaModFix/>
          </a:blip>
          <a:stretch>
            <a:fillRect/>
          </a:stretch>
        </p:blipFill>
        <p:spPr>
          <a:xfrm>
            <a:off x="146416" y="665901"/>
            <a:ext cx="1314916" cy="137654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12"/>
          <p:cNvSpPr txBox="1">
            <a:spLocks noGrp="1"/>
          </p:cNvSpPr>
          <p:nvPr>
            <p:ph type="title"/>
          </p:nvPr>
        </p:nvSpPr>
        <p:spPr>
          <a:xfrm>
            <a:off x="970650" y="52025"/>
            <a:ext cx="7202700" cy="767700"/>
          </a:xfrm>
          <a:prstGeom prst="rect">
            <a:avLst/>
          </a:prstGeom>
        </p:spPr>
        <p:txBody>
          <a:bodyPr spcFirstLastPara="1" wrap="square" lIns="58925" tIns="58925" rIns="58925" bIns="58925" anchor="ctr" anchorCtr="0">
            <a:normAutofit fontScale="90000"/>
          </a:bodyPr>
          <a:lstStyle/>
          <a:p>
            <a:pPr marL="0" lvl="0" indent="0" algn="ctr" rtl="0">
              <a:spcBef>
                <a:spcPts val="0"/>
              </a:spcBef>
              <a:spcAft>
                <a:spcPts val="0"/>
              </a:spcAft>
              <a:buNone/>
            </a:pPr>
            <a:r>
              <a:rPr lang="en" dirty="0"/>
              <a:t>USPS Digits</a:t>
            </a:r>
            <a:endParaRPr dirty="0"/>
          </a:p>
        </p:txBody>
      </p:sp>
      <p:pic>
        <p:nvPicPr>
          <p:cNvPr id="620" name="Google Shape;620;p112"/>
          <p:cNvPicPr preferRelativeResize="0"/>
          <p:nvPr/>
        </p:nvPicPr>
        <p:blipFill>
          <a:blip r:embed="rId3">
            <a:alphaModFix/>
          </a:blip>
          <a:stretch>
            <a:fillRect/>
          </a:stretch>
        </p:blipFill>
        <p:spPr>
          <a:xfrm>
            <a:off x="2562513" y="819725"/>
            <a:ext cx="4018975" cy="4018975"/>
          </a:xfrm>
          <a:prstGeom prst="rect">
            <a:avLst/>
          </a:prstGeom>
          <a:noFill/>
          <a:ln>
            <a:noFill/>
          </a:ln>
        </p:spPr>
      </p:pic>
      <p:pic>
        <p:nvPicPr>
          <p:cNvPr id="2" name="Google Shape;512;p94">
            <a:extLst>
              <a:ext uri="{FF2B5EF4-FFF2-40B4-BE49-F238E27FC236}">
                <a16:creationId xmlns:a16="http://schemas.microsoft.com/office/drawing/2014/main" id="{9BAE36A4-6D80-79A7-3925-B929F9D0EFA1}"/>
              </a:ext>
            </a:extLst>
          </p:cNvPr>
          <p:cNvPicPr preferRelativeResize="0"/>
          <p:nvPr/>
        </p:nvPicPr>
        <p:blipFill>
          <a:blip r:embed="rId4">
            <a:alphaModFix/>
          </a:blip>
          <a:stretch>
            <a:fillRect/>
          </a:stretch>
        </p:blipFill>
        <p:spPr>
          <a:xfrm>
            <a:off x="112233" y="631717"/>
            <a:ext cx="1443103" cy="1316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93"/>
          <p:cNvSpPr txBox="1">
            <a:spLocks noGrp="1"/>
          </p:cNvSpPr>
          <p:nvPr>
            <p:ph type="title"/>
          </p:nvPr>
        </p:nvSpPr>
        <p:spPr>
          <a:xfrm>
            <a:off x="970650" y="52025"/>
            <a:ext cx="7202700" cy="767700"/>
          </a:xfrm>
          <a:prstGeom prst="rect">
            <a:avLst/>
          </a:prstGeom>
        </p:spPr>
        <p:txBody>
          <a:bodyPr spcFirstLastPara="1" wrap="square" lIns="58925" tIns="58925" rIns="58925" bIns="58925" anchor="ctr" anchorCtr="0">
            <a:normAutofit fontScale="90000"/>
          </a:bodyPr>
          <a:lstStyle/>
          <a:p>
            <a:pPr marL="0" lvl="0" indent="0" algn="ctr" rtl="0">
              <a:spcBef>
                <a:spcPts val="0"/>
              </a:spcBef>
              <a:spcAft>
                <a:spcPts val="0"/>
              </a:spcAft>
              <a:buNone/>
            </a:pPr>
            <a:r>
              <a:rPr lang="en"/>
              <a:t>Pen Digits</a:t>
            </a:r>
            <a:endParaRPr/>
          </a:p>
        </p:txBody>
      </p:sp>
      <p:pic>
        <p:nvPicPr>
          <p:cNvPr id="504" name="Google Shape;504;p93"/>
          <p:cNvPicPr preferRelativeResize="0"/>
          <p:nvPr/>
        </p:nvPicPr>
        <p:blipFill>
          <a:blip r:embed="rId3">
            <a:alphaModFix/>
          </a:blip>
          <a:stretch>
            <a:fillRect/>
          </a:stretch>
        </p:blipFill>
        <p:spPr>
          <a:xfrm>
            <a:off x="2564875" y="819725"/>
            <a:ext cx="4014258" cy="4018976"/>
          </a:xfrm>
          <a:prstGeom prst="rect">
            <a:avLst/>
          </a:prstGeom>
          <a:noFill/>
          <a:ln>
            <a:noFill/>
          </a:ln>
        </p:spPr>
      </p:pic>
      <p:sp>
        <p:nvSpPr>
          <p:cNvPr id="505" name="Google Shape;505;p93"/>
          <p:cNvSpPr txBox="1"/>
          <p:nvPr/>
        </p:nvSpPr>
        <p:spPr>
          <a:xfrm>
            <a:off x="247875" y="1391950"/>
            <a:ext cx="2030700" cy="2669400"/>
          </a:xfrm>
          <a:prstGeom prst="rect">
            <a:avLst/>
          </a:prstGeom>
          <a:noFill/>
          <a:ln>
            <a:noFill/>
          </a:ln>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a:solidFill>
                  <a:srgbClr val="7088B8"/>
                </a:solidFill>
                <a:latin typeface="Marcellus"/>
                <a:ea typeface="Marcellus"/>
                <a:cs typeface="Marcellus"/>
                <a:sym typeface="Marcellus"/>
              </a:rPr>
              <a:t>Images of hand drawn digits</a:t>
            </a:r>
            <a:endParaRPr>
              <a:solidFill>
                <a:srgbClr val="7088B8"/>
              </a:solidFill>
              <a:latin typeface="Marcellus"/>
              <a:ea typeface="Marcellus"/>
              <a:cs typeface="Marcellus"/>
              <a:sym typeface="Marcellus"/>
            </a:endParaRPr>
          </a:p>
          <a:p>
            <a:pPr marL="0" lvl="0" indent="0" algn="ctr" rtl="0">
              <a:spcBef>
                <a:spcPts val="0"/>
              </a:spcBef>
              <a:spcAft>
                <a:spcPts val="0"/>
              </a:spcAft>
              <a:buNone/>
            </a:pPr>
            <a:endParaRPr>
              <a:solidFill>
                <a:srgbClr val="7088B8"/>
              </a:solidFill>
              <a:latin typeface="Marcellus"/>
              <a:ea typeface="Marcellus"/>
              <a:cs typeface="Marcellus"/>
              <a:sym typeface="Marcellus"/>
            </a:endParaRPr>
          </a:p>
          <a:p>
            <a:pPr marL="0" lvl="0" indent="0" algn="ctr" rtl="0">
              <a:spcBef>
                <a:spcPts val="0"/>
              </a:spcBef>
              <a:spcAft>
                <a:spcPts val="0"/>
              </a:spcAft>
              <a:buNone/>
            </a:pPr>
            <a:r>
              <a:rPr lang="en">
                <a:solidFill>
                  <a:srgbClr val="7088B8"/>
                </a:solidFill>
                <a:latin typeface="Marcellus"/>
                <a:ea typeface="Marcellus"/>
                <a:cs typeface="Marcellus"/>
                <a:sym typeface="Marcellus"/>
              </a:rPr>
              <a:t>1797 images</a:t>
            </a:r>
            <a:endParaRPr>
              <a:solidFill>
                <a:srgbClr val="7088B8"/>
              </a:solidFill>
              <a:latin typeface="Marcellus"/>
              <a:ea typeface="Marcellus"/>
              <a:cs typeface="Marcellus"/>
              <a:sym typeface="Marcellus"/>
            </a:endParaRPr>
          </a:p>
          <a:p>
            <a:pPr marL="0" lvl="0" indent="0" algn="ctr" rtl="0">
              <a:spcBef>
                <a:spcPts val="0"/>
              </a:spcBef>
              <a:spcAft>
                <a:spcPts val="0"/>
              </a:spcAft>
              <a:buNone/>
            </a:pPr>
            <a:r>
              <a:rPr lang="en">
                <a:solidFill>
                  <a:srgbClr val="7088B8"/>
                </a:solidFill>
                <a:latin typeface="Marcellus"/>
                <a:ea typeface="Marcellus"/>
                <a:cs typeface="Marcellus"/>
                <a:sym typeface="Marcellus"/>
              </a:rPr>
              <a:t>8x8 pixels</a:t>
            </a:r>
            <a:endParaRPr>
              <a:solidFill>
                <a:srgbClr val="7088B8"/>
              </a:solidFill>
              <a:latin typeface="Marcellus"/>
              <a:ea typeface="Marcellus"/>
              <a:cs typeface="Marcellus"/>
              <a:sym typeface="Marcellus"/>
            </a:endParaRPr>
          </a:p>
          <a:p>
            <a:pPr marL="0" lvl="0" indent="0" algn="ctr" rtl="0">
              <a:spcBef>
                <a:spcPts val="0"/>
              </a:spcBef>
              <a:spcAft>
                <a:spcPts val="0"/>
              </a:spcAft>
              <a:buNone/>
            </a:pPr>
            <a:endParaRPr>
              <a:solidFill>
                <a:srgbClr val="7088B8"/>
              </a:solidFill>
              <a:latin typeface="Marcellus"/>
              <a:ea typeface="Marcellus"/>
              <a:cs typeface="Marcellus"/>
              <a:sym typeface="Marcellus"/>
            </a:endParaRPr>
          </a:p>
          <a:p>
            <a:pPr marL="0" lvl="0" indent="0" algn="ctr" rtl="0">
              <a:spcBef>
                <a:spcPts val="0"/>
              </a:spcBef>
              <a:spcAft>
                <a:spcPts val="0"/>
              </a:spcAft>
              <a:buNone/>
            </a:pPr>
            <a:r>
              <a:rPr lang="en">
                <a:solidFill>
                  <a:srgbClr val="7088B8"/>
                </a:solidFill>
                <a:latin typeface="Marcellus"/>
                <a:ea typeface="Marcellus"/>
                <a:cs typeface="Marcellus"/>
                <a:sym typeface="Marcellus"/>
              </a:rPr>
              <a:t>Translates to 64 dimensional vectors</a:t>
            </a:r>
            <a:endParaRPr>
              <a:solidFill>
                <a:srgbClr val="7088B8"/>
              </a:solidFill>
              <a:latin typeface="Marcellus"/>
              <a:ea typeface="Marcellus"/>
              <a:cs typeface="Marcellus"/>
              <a:sym typeface="Marcellus"/>
            </a:endParaRPr>
          </a:p>
          <a:p>
            <a:pPr marL="0" lvl="0" indent="0" algn="ctr" rtl="0">
              <a:spcBef>
                <a:spcPts val="0"/>
              </a:spcBef>
              <a:spcAft>
                <a:spcPts val="0"/>
              </a:spcAft>
              <a:buNone/>
            </a:pPr>
            <a:endParaRPr>
              <a:solidFill>
                <a:srgbClr val="7088B8"/>
              </a:solidFill>
              <a:latin typeface="Marcellus"/>
              <a:ea typeface="Marcellus"/>
              <a:cs typeface="Marcellus"/>
              <a:sym typeface="Marcellus"/>
            </a:endParaRPr>
          </a:p>
          <a:p>
            <a:pPr marL="0" lvl="0" indent="0" algn="ctr" rtl="0">
              <a:spcBef>
                <a:spcPts val="0"/>
              </a:spcBef>
              <a:spcAft>
                <a:spcPts val="0"/>
              </a:spcAft>
              <a:buNone/>
            </a:pPr>
            <a:r>
              <a:rPr lang="en">
                <a:solidFill>
                  <a:srgbClr val="7088B8"/>
                </a:solidFill>
                <a:latin typeface="Marcellus"/>
                <a:ea typeface="Marcellus"/>
                <a:cs typeface="Marcellus"/>
                <a:sym typeface="Marcellus"/>
              </a:rPr>
              <a:t>A good “small” dataset that isn’t too high dimensional</a:t>
            </a:r>
            <a:endParaRPr>
              <a:solidFill>
                <a:srgbClr val="7088B8"/>
              </a:solidFill>
              <a:latin typeface="Marcellus"/>
              <a:ea typeface="Marcellus"/>
              <a:cs typeface="Marcellus"/>
              <a:sym typeface="Marcellus"/>
            </a:endParaRPr>
          </a:p>
        </p:txBody>
      </p:sp>
    </p:spTree>
    <p:extLst>
      <p:ext uri="{BB962C8B-B14F-4D97-AF65-F5344CB8AC3E}">
        <p14:creationId xmlns:p14="http://schemas.microsoft.com/office/powerpoint/2010/main" val="3669844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113"/>
          <p:cNvSpPr txBox="1">
            <a:spLocks noGrp="1"/>
          </p:cNvSpPr>
          <p:nvPr>
            <p:ph type="title"/>
          </p:nvPr>
        </p:nvSpPr>
        <p:spPr>
          <a:xfrm>
            <a:off x="970650" y="52025"/>
            <a:ext cx="7202700" cy="767700"/>
          </a:xfrm>
          <a:prstGeom prst="rect">
            <a:avLst/>
          </a:prstGeom>
        </p:spPr>
        <p:txBody>
          <a:bodyPr spcFirstLastPara="1" wrap="square" lIns="58925" tIns="58925" rIns="58925" bIns="58925" anchor="ctr" anchorCtr="0">
            <a:normAutofit fontScale="90000"/>
          </a:bodyPr>
          <a:lstStyle/>
          <a:p>
            <a:pPr marL="0" lvl="0" indent="0" algn="ctr" rtl="0">
              <a:spcBef>
                <a:spcPts val="0"/>
              </a:spcBef>
              <a:spcAft>
                <a:spcPts val="0"/>
              </a:spcAft>
              <a:buNone/>
            </a:pPr>
            <a:r>
              <a:rPr lang="en"/>
              <a:t>MNIST Digits</a:t>
            </a:r>
            <a:endParaRPr/>
          </a:p>
        </p:txBody>
      </p:sp>
      <p:pic>
        <p:nvPicPr>
          <p:cNvPr id="626" name="Google Shape;626;p113"/>
          <p:cNvPicPr preferRelativeResize="0"/>
          <p:nvPr/>
        </p:nvPicPr>
        <p:blipFill>
          <a:blip r:embed="rId3">
            <a:alphaModFix/>
          </a:blip>
          <a:stretch>
            <a:fillRect/>
          </a:stretch>
        </p:blipFill>
        <p:spPr>
          <a:xfrm>
            <a:off x="2562513" y="819725"/>
            <a:ext cx="4018975" cy="4018975"/>
          </a:xfrm>
          <a:prstGeom prst="rect">
            <a:avLst/>
          </a:prstGeom>
          <a:noFill/>
          <a:ln>
            <a:noFill/>
          </a:ln>
        </p:spPr>
      </p:pic>
      <p:pic>
        <p:nvPicPr>
          <p:cNvPr id="2" name="Google Shape;519;p95">
            <a:extLst>
              <a:ext uri="{FF2B5EF4-FFF2-40B4-BE49-F238E27FC236}">
                <a16:creationId xmlns:a16="http://schemas.microsoft.com/office/drawing/2014/main" id="{0352A124-4DAA-A7A7-D227-E1CBBA7E4D1E}"/>
              </a:ext>
            </a:extLst>
          </p:cNvPr>
          <p:cNvPicPr preferRelativeResize="0"/>
          <p:nvPr/>
        </p:nvPicPr>
        <p:blipFill>
          <a:blip r:embed="rId4">
            <a:alphaModFix/>
          </a:blip>
          <a:stretch>
            <a:fillRect/>
          </a:stretch>
        </p:blipFill>
        <p:spPr>
          <a:xfrm>
            <a:off x="129323" y="623172"/>
            <a:ext cx="1468740" cy="130817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114"/>
          <p:cNvSpPr txBox="1">
            <a:spLocks noGrp="1"/>
          </p:cNvSpPr>
          <p:nvPr>
            <p:ph type="title"/>
          </p:nvPr>
        </p:nvSpPr>
        <p:spPr>
          <a:xfrm>
            <a:off x="970650" y="52025"/>
            <a:ext cx="7202700" cy="767700"/>
          </a:xfrm>
          <a:prstGeom prst="rect">
            <a:avLst/>
          </a:prstGeom>
        </p:spPr>
        <p:txBody>
          <a:bodyPr spcFirstLastPara="1" wrap="square" lIns="58925" tIns="58925" rIns="58925" bIns="58925" anchor="ctr" anchorCtr="0">
            <a:normAutofit fontScale="90000"/>
          </a:bodyPr>
          <a:lstStyle/>
          <a:p>
            <a:pPr marL="0" lvl="0" indent="0" algn="ctr" rtl="0">
              <a:spcBef>
                <a:spcPts val="0"/>
              </a:spcBef>
              <a:spcAft>
                <a:spcPts val="0"/>
              </a:spcAft>
              <a:buNone/>
            </a:pPr>
            <a:r>
              <a:rPr lang="en" dirty="0"/>
              <a:t>COIL-20 Objects</a:t>
            </a:r>
            <a:endParaRPr dirty="0"/>
          </a:p>
        </p:txBody>
      </p:sp>
      <p:pic>
        <p:nvPicPr>
          <p:cNvPr id="632" name="Google Shape;632;p114"/>
          <p:cNvPicPr preferRelativeResize="0"/>
          <p:nvPr/>
        </p:nvPicPr>
        <p:blipFill>
          <a:blip r:embed="rId3">
            <a:alphaModFix/>
          </a:blip>
          <a:stretch>
            <a:fillRect/>
          </a:stretch>
        </p:blipFill>
        <p:spPr>
          <a:xfrm>
            <a:off x="2562513" y="819725"/>
            <a:ext cx="4018975" cy="4018975"/>
          </a:xfrm>
          <a:prstGeom prst="rect">
            <a:avLst/>
          </a:prstGeom>
          <a:noFill/>
          <a:ln>
            <a:noFill/>
          </a:ln>
        </p:spPr>
      </p:pic>
      <p:pic>
        <p:nvPicPr>
          <p:cNvPr id="2" name="Google Shape;526;p96">
            <a:extLst>
              <a:ext uri="{FF2B5EF4-FFF2-40B4-BE49-F238E27FC236}">
                <a16:creationId xmlns:a16="http://schemas.microsoft.com/office/drawing/2014/main" id="{196CCDFD-E0FA-1E92-5BBA-801013D3EE89}"/>
              </a:ext>
            </a:extLst>
          </p:cNvPr>
          <p:cNvPicPr preferRelativeResize="0"/>
          <p:nvPr/>
        </p:nvPicPr>
        <p:blipFill>
          <a:blip r:embed="rId4">
            <a:alphaModFix/>
          </a:blip>
          <a:stretch>
            <a:fillRect/>
          </a:stretch>
        </p:blipFill>
        <p:spPr>
          <a:xfrm>
            <a:off x="112366" y="674665"/>
            <a:ext cx="1716568" cy="143636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115"/>
          <p:cNvSpPr txBox="1">
            <a:spLocks noGrp="1"/>
          </p:cNvSpPr>
          <p:nvPr>
            <p:ph type="title"/>
          </p:nvPr>
        </p:nvSpPr>
        <p:spPr>
          <a:xfrm>
            <a:off x="970650" y="52025"/>
            <a:ext cx="7202700" cy="767700"/>
          </a:xfrm>
          <a:prstGeom prst="rect">
            <a:avLst/>
          </a:prstGeom>
        </p:spPr>
        <p:txBody>
          <a:bodyPr spcFirstLastPara="1" wrap="square" lIns="58925" tIns="58925" rIns="58925" bIns="58925" anchor="ctr" anchorCtr="0">
            <a:normAutofit fontScale="90000"/>
          </a:bodyPr>
          <a:lstStyle/>
          <a:p>
            <a:pPr marL="0" lvl="0" indent="0" algn="ctr" rtl="0">
              <a:spcBef>
                <a:spcPts val="0"/>
              </a:spcBef>
              <a:spcAft>
                <a:spcPts val="0"/>
              </a:spcAft>
              <a:buNone/>
            </a:pPr>
            <a:r>
              <a:rPr lang="en"/>
              <a:t>Sheffield Buildings</a:t>
            </a:r>
            <a:endParaRPr/>
          </a:p>
        </p:txBody>
      </p:sp>
      <p:pic>
        <p:nvPicPr>
          <p:cNvPr id="638" name="Google Shape;638;p115"/>
          <p:cNvPicPr preferRelativeResize="0"/>
          <p:nvPr/>
        </p:nvPicPr>
        <p:blipFill>
          <a:blip r:embed="rId3">
            <a:alphaModFix/>
          </a:blip>
          <a:stretch>
            <a:fillRect/>
          </a:stretch>
        </p:blipFill>
        <p:spPr>
          <a:xfrm>
            <a:off x="2562513" y="819725"/>
            <a:ext cx="4018975" cy="4018975"/>
          </a:xfrm>
          <a:prstGeom prst="rect">
            <a:avLst/>
          </a:prstGeom>
          <a:noFill/>
          <a:ln>
            <a:noFill/>
          </a:ln>
        </p:spPr>
      </p:pic>
      <p:pic>
        <p:nvPicPr>
          <p:cNvPr id="2" name="Google Shape;533;p97">
            <a:extLst>
              <a:ext uri="{FF2B5EF4-FFF2-40B4-BE49-F238E27FC236}">
                <a16:creationId xmlns:a16="http://schemas.microsoft.com/office/drawing/2014/main" id="{B7E6168E-3AFB-051D-0298-DE05AC557538}"/>
              </a:ext>
            </a:extLst>
          </p:cNvPr>
          <p:cNvPicPr preferRelativeResize="0"/>
          <p:nvPr/>
        </p:nvPicPr>
        <p:blipFill>
          <a:blip r:embed="rId4">
            <a:alphaModFix/>
          </a:blip>
          <a:stretch>
            <a:fillRect/>
          </a:stretch>
        </p:blipFill>
        <p:spPr>
          <a:xfrm>
            <a:off x="129323" y="614625"/>
            <a:ext cx="1485832" cy="148763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9"/>
          <p:cNvSpPr txBox="1">
            <a:spLocks noGrp="1"/>
          </p:cNvSpPr>
          <p:nvPr>
            <p:ph type="title"/>
          </p:nvPr>
        </p:nvSpPr>
        <p:spPr>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dirty="0"/>
              <a:t>Our question</a:t>
            </a:r>
            <a:endParaRPr dirty="0"/>
          </a:p>
        </p:txBody>
      </p:sp>
    </p:spTree>
    <p:extLst>
      <p:ext uri="{BB962C8B-B14F-4D97-AF65-F5344CB8AC3E}">
        <p14:creationId xmlns:p14="http://schemas.microsoft.com/office/powerpoint/2010/main" val="1825875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117"/>
          <p:cNvSpPr txBox="1">
            <a:spLocks noGrp="1"/>
          </p:cNvSpPr>
          <p:nvPr>
            <p:ph type="title"/>
          </p:nvPr>
        </p:nvSpPr>
        <p:spPr>
          <a:prstGeom prst="rect">
            <a:avLst/>
          </a:prstGeom>
        </p:spPr>
        <p:txBody>
          <a:bodyPr spcFirstLastPara="1" wrap="square" lIns="58925" tIns="58925" rIns="58925" bIns="58925" anchor="ctr" anchorCtr="0">
            <a:normAutofit fontScale="90000"/>
          </a:bodyPr>
          <a:lstStyle/>
          <a:p>
            <a:pPr marL="0" lvl="0" indent="0" algn="ctr" rtl="0">
              <a:spcBef>
                <a:spcPts val="0"/>
              </a:spcBef>
              <a:spcAft>
                <a:spcPts val="0"/>
              </a:spcAft>
              <a:buNone/>
            </a:pPr>
            <a:r>
              <a:rPr lang="en" dirty="0"/>
              <a:t>For clustering high dimensional data, can we do better than</a:t>
            </a:r>
            <a:br>
              <a:rPr lang="en" dirty="0"/>
            </a:br>
            <a:r>
              <a:rPr lang="en" dirty="0"/>
              <a:t> UMAP + HDBSCAN</a:t>
            </a:r>
            <a:br>
              <a:rPr lang="en" dirty="0"/>
            </a:br>
            <a:r>
              <a:rPr lang="en" dirty="0"/>
              <a:t>(or faster)?</a:t>
            </a:r>
            <a:endParaRPr dirty="0"/>
          </a:p>
        </p:txBody>
      </p:sp>
    </p:spTree>
    <p:extLst>
      <p:ext uri="{BB962C8B-B14F-4D97-AF65-F5344CB8AC3E}">
        <p14:creationId xmlns:p14="http://schemas.microsoft.com/office/powerpoint/2010/main" val="2244012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9"/>
          <p:cNvSpPr txBox="1">
            <a:spLocks noGrp="1"/>
          </p:cNvSpPr>
          <p:nvPr>
            <p:ph type="title"/>
          </p:nvPr>
        </p:nvSpPr>
        <p:spPr>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dirty="0"/>
              <a:t>Empirical study</a:t>
            </a:r>
            <a:endParaRPr dirty="0"/>
          </a:p>
        </p:txBody>
      </p:sp>
    </p:spTree>
    <p:extLst>
      <p:ext uri="{BB962C8B-B14F-4D97-AF65-F5344CB8AC3E}">
        <p14:creationId xmlns:p14="http://schemas.microsoft.com/office/powerpoint/2010/main" val="1401263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116"/>
          <p:cNvSpPr txBox="1">
            <a:spLocks noGrp="1"/>
          </p:cNvSpPr>
          <p:nvPr>
            <p:ph type="title"/>
          </p:nvPr>
        </p:nvSpPr>
        <p:spPr>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dirty="0"/>
              <a:t>Is the spectral initialization sufficient?</a:t>
            </a:r>
            <a:endParaRPr dirty="0"/>
          </a:p>
        </p:txBody>
      </p:sp>
    </p:spTree>
    <p:extLst>
      <p:ext uri="{BB962C8B-B14F-4D97-AF65-F5344CB8AC3E}">
        <p14:creationId xmlns:p14="http://schemas.microsoft.com/office/powerpoint/2010/main" val="2134167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115"/>
          <p:cNvSpPr txBox="1">
            <a:spLocks noGrp="1"/>
          </p:cNvSpPr>
          <p:nvPr>
            <p:ph type="title"/>
          </p:nvPr>
        </p:nvSpPr>
        <p:spPr>
          <a:xfrm>
            <a:off x="970650" y="52025"/>
            <a:ext cx="7202700" cy="767700"/>
          </a:xfrm>
          <a:prstGeom prst="rect">
            <a:avLst/>
          </a:prstGeom>
        </p:spPr>
        <p:txBody>
          <a:bodyPr spcFirstLastPara="1" wrap="square" lIns="58925" tIns="58925" rIns="58925" bIns="58925" anchor="ctr" anchorCtr="0">
            <a:normAutofit fontScale="90000"/>
          </a:bodyPr>
          <a:lstStyle/>
          <a:p>
            <a:pPr marL="0" lvl="0" indent="0" algn="ctr" rtl="0">
              <a:spcBef>
                <a:spcPts val="0"/>
              </a:spcBef>
              <a:spcAft>
                <a:spcPts val="0"/>
              </a:spcAft>
              <a:buNone/>
            </a:pPr>
            <a:r>
              <a:rPr lang="en" dirty="0"/>
              <a:t>Pendigits</a:t>
            </a:r>
            <a:endParaRPr dirty="0"/>
          </a:p>
        </p:txBody>
      </p:sp>
      <p:pic>
        <p:nvPicPr>
          <p:cNvPr id="3" name="Picture 2" descr="Chart, bar chart&#10;&#10;Description automatically generated">
            <a:extLst>
              <a:ext uri="{FF2B5EF4-FFF2-40B4-BE49-F238E27FC236}">
                <a16:creationId xmlns:a16="http://schemas.microsoft.com/office/drawing/2014/main" id="{8C69DA9B-1CF3-6FF4-8D97-9DF248F29CDC}"/>
              </a:ext>
            </a:extLst>
          </p:cNvPr>
          <p:cNvPicPr>
            <a:picLocks noChangeAspect="1"/>
          </p:cNvPicPr>
          <p:nvPr/>
        </p:nvPicPr>
        <p:blipFill>
          <a:blip r:embed="rId3"/>
          <a:stretch>
            <a:fillRect/>
          </a:stretch>
        </p:blipFill>
        <p:spPr>
          <a:xfrm>
            <a:off x="1417313" y="795933"/>
            <a:ext cx="5852172" cy="4389129"/>
          </a:xfrm>
          <a:prstGeom prst="rect">
            <a:avLst/>
          </a:prstGeom>
        </p:spPr>
      </p:pic>
    </p:spTree>
    <p:extLst>
      <p:ext uri="{BB962C8B-B14F-4D97-AF65-F5344CB8AC3E}">
        <p14:creationId xmlns:p14="http://schemas.microsoft.com/office/powerpoint/2010/main" val="15894696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5" name="Google Shape;585;p106"/>
          <p:cNvPicPr preferRelativeResize="0"/>
          <p:nvPr/>
        </p:nvPicPr>
        <p:blipFill>
          <a:blip r:embed="rId3"/>
          <a:srcRect/>
          <a:stretch/>
        </p:blipFill>
        <p:spPr>
          <a:xfrm>
            <a:off x="694349" y="565586"/>
            <a:ext cx="3045926" cy="2284445"/>
          </a:xfrm>
          <a:prstGeom prst="rect">
            <a:avLst/>
          </a:prstGeom>
          <a:noFill/>
          <a:ln>
            <a:noFill/>
          </a:ln>
        </p:spPr>
      </p:pic>
      <p:sp>
        <p:nvSpPr>
          <p:cNvPr id="584" name="Google Shape;584;p106"/>
          <p:cNvSpPr txBox="1">
            <a:spLocks noGrp="1"/>
          </p:cNvSpPr>
          <p:nvPr>
            <p:ph type="title"/>
          </p:nvPr>
        </p:nvSpPr>
        <p:spPr>
          <a:xfrm>
            <a:off x="606439" y="379709"/>
            <a:ext cx="3601350" cy="432297"/>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US" sz="2000" dirty="0"/>
              <a:t>USPS Digits</a:t>
            </a:r>
          </a:p>
        </p:txBody>
      </p:sp>
      <p:pic>
        <p:nvPicPr>
          <p:cNvPr id="3" name="Google Shape;591;p107">
            <a:extLst>
              <a:ext uri="{FF2B5EF4-FFF2-40B4-BE49-F238E27FC236}">
                <a16:creationId xmlns:a16="http://schemas.microsoft.com/office/drawing/2014/main" id="{9B070752-A3E4-D5C2-DDC8-55AA8AF1DC1E}"/>
              </a:ext>
            </a:extLst>
          </p:cNvPr>
          <p:cNvPicPr preferRelativeResize="0"/>
          <p:nvPr/>
        </p:nvPicPr>
        <p:blipFill>
          <a:blip r:embed="rId4"/>
          <a:srcRect/>
          <a:stretch/>
        </p:blipFill>
        <p:spPr>
          <a:xfrm>
            <a:off x="4938268" y="565586"/>
            <a:ext cx="3048000" cy="2286000"/>
          </a:xfrm>
          <a:prstGeom prst="rect">
            <a:avLst/>
          </a:prstGeom>
          <a:noFill/>
          <a:ln>
            <a:noFill/>
          </a:ln>
        </p:spPr>
      </p:pic>
      <p:sp>
        <p:nvSpPr>
          <p:cNvPr id="4" name="Google Shape;590;p107">
            <a:extLst>
              <a:ext uri="{FF2B5EF4-FFF2-40B4-BE49-F238E27FC236}">
                <a16:creationId xmlns:a16="http://schemas.microsoft.com/office/drawing/2014/main" id="{A4C40EC1-FDF0-BA90-7F0A-EBB9403F5D5F}"/>
              </a:ext>
            </a:extLst>
          </p:cNvPr>
          <p:cNvSpPr txBox="1">
            <a:spLocks/>
          </p:cNvSpPr>
          <p:nvPr/>
        </p:nvSpPr>
        <p:spPr>
          <a:xfrm>
            <a:off x="2855845" y="212007"/>
            <a:ext cx="7202700" cy="767700"/>
          </a:xfrm>
          <a:prstGeom prst="rect">
            <a:avLst/>
          </a:prstGeom>
          <a:noFill/>
          <a:ln>
            <a:noFill/>
          </a:ln>
        </p:spPr>
        <p:txBody>
          <a:bodyPr spcFirstLastPara="1" wrap="square" lIns="58925" tIns="58925" rIns="58925" bIns="58925"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US" sz="2000" dirty="0"/>
              <a:t>MNIST Digits</a:t>
            </a:r>
          </a:p>
        </p:txBody>
      </p:sp>
      <p:pic>
        <p:nvPicPr>
          <p:cNvPr id="5" name="Google Shape;597;p108">
            <a:extLst>
              <a:ext uri="{FF2B5EF4-FFF2-40B4-BE49-F238E27FC236}">
                <a16:creationId xmlns:a16="http://schemas.microsoft.com/office/drawing/2014/main" id="{F72A4357-A690-438C-B5AF-2B61CE4D1B40}"/>
              </a:ext>
            </a:extLst>
          </p:cNvPr>
          <p:cNvPicPr preferRelativeResize="0"/>
          <p:nvPr/>
        </p:nvPicPr>
        <p:blipFill>
          <a:blip r:embed="rId5"/>
          <a:srcRect/>
          <a:stretch/>
        </p:blipFill>
        <p:spPr>
          <a:xfrm>
            <a:off x="670565" y="2897780"/>
            <a:ext cx="3048000" cy="2286000"/>
          </a:xfrm>
          <a:prstGeom prst="rect">
            <a:avLst/>
          </a:prstGeom>
          <a:noFill/>
          <a:ln>
            <a:noFill/>
          </a:ln>
        </p:spPr>
      </p:pic>
      <p:sp>
        <p:nvSpPr>
          <p:cNvPr id="6" name="Google Shape;602;p109">
            <a:extLst>
              <a:ext uri="{FF2B5EF4-FFF2-40B4-BE49-F238E27FC236}">
                <a16:creationId xmlns:a16="http://schemas.microsoft.com/office/drawing/2014/main" id="{95A6E383-B2E5-B2B7-F10A-057C89EF05C9}"/>
              </a:ext>
            </a:extLst>
          </p:cNvPr>
          <p:cNvSpPr txBox="1">
            <a:spLocks/>
          </p:cNvSpPr>
          <p:nvPr/>
        </p:nvSpPr>
        <p:spPr>
          <a:xfrm>
            <a:off x="-1373759" y="2571750"/>
            <a:ext cx="7202700" cy="767700"/>
          </a:xfrm>
          <a:prstGeom prst="rect">
            <a:avLst/>
          </a:prstGeom>
          <a:noFill/>
          <a:ln>
            <a:noFill/>
          </a:ln>
        </p:spPr>
        <p:txBody>
          <a:bodyPr spcFirstLastPara="1" wrap="square" lIns="58925" tIns="58925" rIns="58925" bIns="58925"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 sz="2000" dirty="0"/>
              <a:t>COIL-20 Objects</a:t>
            </a:r>
            <a:endParaRPr lang="en-US" sz="2000" dirty="0"/>
          </a:p>
        </p:txBody>
      </p:sp>
      <p:pic>
        <p:nvPicPr>
          <p:cNvPr id="7" name="Google Shape;603;p109">
            <a:extLst>
              <a:ext uri="{FF2B5EF4-FFF2-40B4-BE49-F238E27FC236}">
                <a16:creationId xmlns:a16="http://schemas.microsoft.com/office/drawing/2014/main" id="{D69FEE6D-BD72-91B4-1E03-3572E478E8E9}"/>
              </a:ext>
            </a:extLst>
          </p:cNvPr>
          <p:cNvPicPr preferRelativeResize="0"/>
          <p:nvPr/>
        </p:nvPicPr>
        <p:blipFill>
          <a:blip r:embed="rId6"/>
          <a:srcRect/>
          <a:stretch/>
        </p:blipFill>
        <p:spPr>
          <a:xfrm>
            <a:off x="4938268" y="2897780"/>
            <a:ext cx="3048000" cy="2286000"/>
          </a:xfrm>
          <a:prstGeom prst="rect">
            <a:avLst/>
          </a:prstGeom>
          <a:noFill/>
          <a:ln>
            <a:noFill/>
          </a:ln>
        </p:spPr>
      </p:pic>
      <p:sp>
        <p:nvSpPr>
          <p:cNvPr id="8" name="Google Shape;584;p106">
            <a:extLst>
              <a:ext uri="{FF2B5EF4-FFF2-40B4-BE49-F238E27FC236}">
                <a16:creationId xmlns:a16="http://schemas.microsoft.com/office/drawing/2014/main" id="{659AD578-080A-B366-04D4-A3D74EA23AFD}"/>
              </a:ext>
            </a:extLst>
          </p:cNvPr>
          <p:cNvSpPr txBox="1">
            <a:spLocks/>
          </p:cNvSpPr>
          <p:nvPr/>
        </p:nvSpPr>
        <p:spPr>
          <a:xfrm>
            <a:off x="4714525" y="2721538"/>
            <a:ext cx="3601350" cy="432297"/>
          </a:xfrm>
          <a:prstGeom prst="rect">
            <a:avLst/>
          </a:prstGeom>
          <a:noFill/>
          <a:ln>
            <a:noFill/>
          </a:ln>
        </p:spPr>
        <p:txBody>
          <a:bodyPr spcFirstLastPara="1" wrap="square" lIns="58925" tIns="58925" rIns="58925" bIns="589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 sz="2000" dirty="0"/>
              <a:t>Sheffield Buildings</a:t>
            </a:r>
            <a:endParaRPr lang="en-US" sz="2000" dirty="0"/>
          </a:p>
        </p:txBody>
      </p:sp>
    </p:spTree>
    <p:extLst>
      <p:ext uri="{BB962C8B-B14F-4D97-AF65-F5344CB8AC3E}">
        <p14:creationId xmlns:p14="http://schemas.microsoft.com/office/powerpoint/2010/main" val="23573435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116"/>
          <p:cNvSpPr txBox="1">
            <a:spLocks noGrp="1"/>
          </p:cNvSpPr>
          <p:nvPr>
            <p:ph type="title"/>
          </p:nvPr>
        </p:nvSpPr>
        <p:spPr>
          <a:xfrm>
            <a:off x="1473750" y="1067400"/>
            <a:ext cx="61965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dirty="0"/>
              <a:t>Graph Clustering Algorithms?</a:t>
            </a:r>
            <a:endParaRPr dirty="0"/>
          </a:p>
        </p:txBody>
      </p:sp>
    </p:spTree>
    <p:extLst>
      <p:ext uri="{BB962C8B-B14F-4D97-AF65-F5344CB8AC3E}">
        <p14:creationId xmlns:p14="http://schemas.microsoft.com/office/powerpoint/2010/main" val="3393808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94"/>
          <p:cNvSpPr txBox="1">
            <a:spLocks noGrp="1"/>
          </p:cNvSpPr>
          <p:nvPr>
            <p:ph type="title"/>
          </p:nvPr>
        </p:nvSpPr>
        <p:spPr>
          <a:xfrm>
            <a:off x="970650" y="52025"/>
            <a:ext cx="7202700" cy="767700"/>
          </a:xfrm>
          <a:prstGeom prst="rect">
            <a:avLst/>
          </a:prstGeom>
        </p:spPr>
        <p:txBody>
          <a:bodyPr spcFirstLastPara="1" wrap="square" lIns="58925" tIns="58925" rIns="58925" bIns="58925" anchor="ctr" anchorCtr="0">
            <a:normAutofit fontScale="90000"/>
          </a:bodyPr>
          <a:lstStyle/>
          <a:p>
            <a:pPr marL="0" lvl="0" indent="0" algn="ctr" rtl="0">
              <a:spcBef>
                <a:spcPts val="0"/>
              </a:spcBef>
              <a:spcAft>
                <a:spcPts val="0"/>
              </a:spcAft>
              <a:buNone/>
            </a:pPr>
            <a:r>
              <a:rPr lang="en"/>
              <a:t>USPS Digits</a:t>
            </a:r>
            <a:endParaRPr/>
          </a:p>
        </p:txBody>
      </p:sp>
      <p:sp>
        <p:nvSpPr>
          <p:cNvPr id="511" name="Google Shape;511;p94"/>
          <p:cNvSpPr txBox="1"/>
          <p:nvPr/>
        </p:nvSpPr>
        <p:spPr>
          <a:xfrm>
            <a:off x="247875" y="1391950"/>
            <a:ext cx="2030700" cy="2669400"/>
          </a:xfrm>
          <a:prstGeom prst="rect">
            <a:avLst/>
          </a:prstGeom>
          <a:noFill/>
          <a:ln>
            <a:noFill/>
          </a:ln>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a:solidFill>
                  <a:srgbClr val="7088B8"/>
                </a:solidFill>
                <a:latin typeface="Marcellus"/>
                <a:ea typeface="Marcellus"/>
                <a:cs typeface="Marcellus"/>
                <a:sym typeface="Marcellus"/>
              </a:rPr>
              <a:t>Images of hand drawn digits</a:t>
            </a:r>
            <a:endParaRPr>
              <a:solidFill>
                <a:srgbClr val="7088B8"/>
              </a:solidFill>
              <a:latin typeface="Marcellus"/>
              <a:ea typeface="Marcellus"/>
              <a:cs typeface="Marcellus"/>
              <a:sym typeface="Marcellus"/>
            </a:endParaRPr>
          </a:p>
          <a:p>
            <a:pPr marL="0" lvl="0" indent="0" algn="ctr" rtl="0">
              <a:spcBef>
                <a:spcPts val="0"/>
              </a:spcBef>
              <a:spcAft>
                <a:spcPts val="0"/>
              </a:spcAft>
              <a:buNone/>
            </a:pPr>
            <a:endParaRPr>
              <a:solidFill>
                <a:srgbClr val="7088B8"/>
              </a:solidFill>
              <a:latin typeface="Marcellus"/>
              <a:ea typeface="Marcellus"/>
              <a:cs typeface="Marcellus"/>
              <a:sym typeface="Marcellus"/>
            </a:endParaRPr>
          </a:p>
          <a:p>
            <a:pPr marL="0" lvl="0" indent="0" algn="ctr" rtl="0">
              <a:spcBef>
                <a:spcPts val="0"/>
              </a:spcBef>
              <a:spcAft>
                <a:spcPts val="0"/>
              </a:spcAft>
              <a:buNone/>
            </a:pPr>
            <a:r>
              <a:rPr lang="en">
                <a:solidFill>
                  <a:srgbClr val="7088B8"/>
                </a:solidFill>
                <a:latin typeface="Marcellus"/>
                <a:ea typeface="Marcellus"/>
                <a:cs typeface="Marcellus"/>
                <a:sym typeface="Marcellus"/>
              </a:rPr>
              <a:t>9298 images</a:t>
            </a:r>
            <a:endParaRPr>
              <a:solidFill>
                <a:srgbClr val="7088B8"/>
              </a:solidFill>
              <a:latin typeface="Marcellus"/>
              <a:ea typeface="Marcellus"/>
              <a:cs typeface="Marcellus"/>
              <a:sym typeface="Marcellus"/>
            </a:endParaRPr>
          </a:p>
          <a:p>
            <a:pPr marL="0" lvl="0" indent="0" algn="ctr" rtl="0">
              <a:spcBef>
                <a:spcPts val="0"/>
              </a:spcBef>
              <a:spcAft>
                <a:spcPts val="0"/>
              </a:spcAft>
              <a:buNone/>
            </a:pPr>
            <a:r>
              <a:rPr lang="en">
                <a:solidFill>
                  <a:srgbClr val="7088B8"/>
                </a:solidFill>
                <a:latin typeface="Marcellus"/>
                <a:ea typeface="Marcellus"/>
                <a:cs typeface="Marcellus"/>
                <a:sym typeface="Marcellus"/>
              </a:rPr>
              <a:t>16x16 pixels</a:t>
            </a:r>
            <a:endParaRPr>
              <a:solidFill>
                <a:srgbClr val="7088B8"/>
              </a:solidFill>
              <a:latin typeface="Marcellus"/>
              <a:ea typeface="Marcellus"/>
              <a:cs typeface="Marcellus"/>
              <a:sym typeface="Marcellus"/>
            </a:endParaRPr>
          </a:p>
          <a:p>
            <a:pPr marL="0" lvl="0" indent="0" algn="ctr" rtl="0">
              <a:spcBef>
                <a:spcPts val="0"/>
              </a:spcBef>
              <a:spcAft>
                <a:spcPts val="0"/>
              </a:spcAft>
              <a:buNone/>
            </a:pPr>
            <a:endParaRPr>
              <a:solidFill>
                <a:srgbClr val="7088B8"/>
              </a:solidFill>
              <a:latin typeface="Marcellus"/>
              <a:ea typeface="Marcellus"/>
              <a:cs typeface="Marcellus"/>
              <a:sym typeface="Marcellus"/>
            </a:endParaRPr>
          </a:p>
          <a:p>
            <a:pPr marL="0" lvl="0" indent="0" algn="ctr" rtl="0">
              <a:spcBef>
                <a:spcPts val="0"/>
              </a:spcBef>
              <a:spcAft>
                <a:spcPts val="0"/>
              </a:spcAft>
              <a:buNone/>
            </a:pPr>
            <a:r>
              <a:rPr lang="en">
                <a:solidFill>
                  <a:srgbClr val="7088B8"/>
                </a:solidFill>
                <a:latin typeface="Marcellus"/>
                <a:ea typeface="Marcellus"/>
                <a:cs typeface="Marcellus"/>
                <a:sym typeface="Marcellus"/>
              </a:rPr>
              <a:t>Translates to 256 dimensional vectors</a:t>
            </a:r>
            <a:endParaRPr>
              <a:solidFill>
                <a:srgbClr val="7088B8"/>
              </a:solidFill>
              <a:latin typeface="Marcellus"/>
              <a:ea typeface="Marcellus"/>
              <a:cs typeface="Marcellus"/>
              <a:sym typeface="Marcellus"/>
            </a:endParaRPr>
          </a:p>
          <a:p>
            <a:pPr marL="0" lvl="0" indent="0" algn="ctr" rtl="0">
              <a:spcBef>
                <a:spcPts val="0"/>
              </a:spcBef>
              <a:spcAft>
                <a:spcPts val="0"/>
              </a:spcAft>
              <a:buNone/>
            </a:pPr>
            <a:endParaRPr>
              <a:solidFill>
                <a:srgbClr val="7088B8"/>
              </a:solidFill>
              <a:latin typeface="Marcellus"/>
              <a:ea typeface="Marcellus"/>
              <a:cs typeface="Marcellus"/>
              <a:sym typeface="Marcellus"/>
            </a:endParaRPr>
          </a:p>
          <a:p>
            <a:pPr marL="0" lvl="0" indent="0" algn="ctr" rtl="0">
              <a:spcBef>
                <a:spcPts val="0"/>
              </a:spcBef>
              <a:spcAft>
                <a:spcPts val="0"/>
              </a:spcAft>
              <a:buNone/>
            </a:pPr>
            <a:r>
              <a:rPr lang="en">
                <a:solidFill>
                  <a:srgbClr val="7088B8"/>
                </a:solidFill>
                <a:latin typeface="Marcellus"/>
                <a:ea typeface="Marcellus"/>
                <a:cs typeface="Marcellus"/>
                <a:sym typeface="Marcellus"/>
              </a:rPr>
              <a:t>Higher resolution than pendigits, not too large a dataset</a:t>
            </a:r>
            <a:endParaRPr>
              <a:solidFill>
                <a:srgbClr val="7088B8"/>
              </a:solidFill>
              <a:latin typeface="Marcellus"/>
              <a:ea typeface="Marcellus"/>
              <a:cs typeface="Marcellus"/>
              <a:sym typeface="Marcellus"/>
            </a:endParaRPr>
          </a:p>
        </p:txBody>
      </p:sp>
      <p:pic>
        <p:nvPicPr>
          <p:cNvPr id="512" name="Google Shape;512;p94"/>
          <p:cNvPicPr preferRelativeResize="0"/>
          <p:nvPr/>
        </p:nvPicPr>
        <p:blipFill>
          <a:blip r:embed="rId3">
            <a:alphaModFix/>
          </a:blip>
          <a:stretch>
            <a:fillRect/>
          </a:stretch>
        </p:blipFill>
        <p:spPr>
          <a:xfrm>
            <a:off x="2564875" y="819725"/>
            <a:ext cx="4014258" cy="4018976"/>
          </a:xfrm>
          <a:prstGeom prst="rect">
            <a:avLst/>
          </a:prstGeom>
          <a:noFill/>
          <a:ln>
            <a:noFill/>
          </a:ln>
        </p:spPr>
      </p:pic>
    </p:spTree>
    <p:extLst>
      <p:ext uri="{BB962C8B-B14F-4D97-AF65-F5344CB8AC3E}">
        <p14:creationId xmlns:p14="http://schemas.microsoft.com/office/powerpoint/2010/main" val="21038515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118"/>
          <p:cNvSpPr txBox="1">
            <a:spLocks noGrp="1"/>
          </p:cNvSpPr>
          <p:nvPr>
            <p:ph type="title"/>
          </p:nvPr>
        </p:nvSpPr>
        <p:spPr>
          <a:xfrm>
            <a:off x="970650" y="1067400"/>
            <a:ext cx="72027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a:t>Proportion of edges that stay within clusters above expected</a:t>
            </a:r>
            <a:endParaRPr/>
          </a:p>
        </p:txBody>
      </p:sp>
      <p:sp>
        <p:nvSpPr>
          <p:cNvPr id="654" name="Google Shape;654;p118"/>
          <p:cNvSpPr txBox="1"/>
          <p:nvPr/>
        </p:nvSpPr>
        <p:spPr>
          <a:xfrm>
            <a:off x="1620300" y="164200"/>
            <a:ext cx="5903400" cy="88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chemeClr val="dk2"/>
                </a:solidFill>
                <a:latin typeface="Marcellus"/>
                <a:ea typeface="Marcellus"/>
                <a:cs typeface="Marcellus"/>
                <a:sym typeface="Marcellus"/>
              </a:rPr>
              <a:t>Modularity</a:t>
            </a:r>
            <a:endParaRPr sz="4800">
              <a:solidFill>
                <a:schemeClr val="dk2"/>
              </a:solidFill>
              <a:latin typeface="Marcellus"/>
              <a:ea typeface="Marcellus"/>
              <a:cs typeface="Marcellus"/>
              <a:sym typeface="Marcellu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E2AB907D-481D-A160-BEB2-E50BBDE6EF51}"/>
              </a:ext>
            </a:extLst>
          </p:cNvPr>
          <p:cNvPicPr>
            <a:picLocks noChangeAspect="1"/>
          </p:cNvPicPr>
          <p:nvPr/>
        </p:nvPicPr>
        <p:blipFill>
          <a:blip r:embed="rId3"/>
          <a:stretch>
            <a:fillRect/>
          </a:stretch>
        </p:blipFill>
        <p:spPr>
          <a:xfrm>
            <a:off x="0" y="728420"/>
            <a:ext cx="7835352" cy="4129330"/>
          </a:xfrm>
          <a:prstGeom prst="rect">
            <a:avLst/>
          </a:prstGeom>
        </p:spPr>
      </p:pic>
      <p:sp>
        <p:nvSpPr>
          <p:cNvPr id="5" name="Google Shape;602;p109">
            <a:extLst>
              <a:ext uri="{FF2B5EF4-FFF2-40B4-BE49-F238E27FC236}">
                <a16:creationId xmlns:a16="http://schemas.microsoft.com/office/drawing/2014/main" id="{DFBF51F9-CDC8-83AD-E0FE-E297D365D14A}"/>
              </a:ext>
            </a:extLst>
          </p:cNvPr>
          <p:cNvSpPr txBox="1">
            <a:spLocks/>
          </p:cNvSpPr>
          <p:nvPr/>
        </p:nvSpPr>
        <p:spPr>
          <a:xfrm>
            <a:off x="1147890" y="-209925"/>
            <a:ext cx="7202700" cy="767700"/>
          </a:xfrm>
          <a:prstGeom prst="rect">
            <a:avLst/>
          </a:prstGeom>
          <a:noFill/>
          <a:ln>
            <a:noFill/>
          </a:ln>
        </p:spPr>
        <p:txBody>
          <a:bodyPr spcFirstLastPara="1" wrap="square" lIns="58925" tIns="58925" rIns="58925" bIns="58925"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 sz="2000" dirty="0"/>
              <a:t>COIL-20 Objects</a:t>
            </a:r>
            <a:endParaRPr lang="en-US" sz="2000" dirty="0"/>
          </a:p>
        </p:txBody>
      </p:sp>
      <p:pic>
        <p:nvPicPr>
          <p:cNvPr id="7" name="Picture 6" descr="Text&#10;&#10;Description automatically generated">
            <a:extLst>
              <a:ext uri="{FF2B5EF4-FFF2-40B4-BE49-F238E27FC236}">
                <a16:creationId xmlns:a16="http://schemas.microsoft.com/office/drawing/2014/main" id="{2C44CF6A-A413-44C4-3075-D0BF870C5CAF}"/>
              </a:ext>
            </a:extLst>
          </p:cNvPr>
          <p:cNvPicPr>
            <a:picLocks noChangeAspect="1"/>
          </p:cNvPicPr>
          <p:nvPr/>
        </p:nvPicPr>
        <p:blipFill>
          <a:blip r:embed="rId4"/>
          <a:stretch>
            <a:fillRect/>
          </a:stretch>
        </p:blipFill>
        <p:spPr>
          <a:xfrm>
            <a:off x="7113797" y="3129301"/>
            <a:ext cx="1929388" cy="868682"/>
          </a:xfrm>
          <a:prstGeom prst="rect">
            <a:avLst/>
          </a:prstGeom>
        </p:spPr>
      </p:pic>
    </p:spTree>
    <p:extLst>
      <p:ext uri="{BB962C8B-B14F-4D97-AF65-F5344CB8AC3E}">
        <p14:creationId xmlns:p14="http://schemas.microsoft.com/office/powerpoint/2010/main" val="7559370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10064A-CFC7-5AA1-3709-6C8DE979788B}"/>
              </a:ext>
            </a:extLst>
          </p:cNvPr>
          <p:cNvPicPr>
            <a:picLocks noChangeAspect="1"/>
          </p:cNvPicPr>
          <p:nvPr/>
        </p:nvPicPr>
        <p:blipFill>
          <a:blip r:embed="rId3"/>
          <a:stretch>
            <a:fillRect/>
          </a:stretch>
        </p:blipFill>
        <p:spPr>
          <a:xfrm>
            <a:off x="213102" y="0"/>
            <a:ext cx="8737169" cy="5143500"/>
          </a:xfrm>
          <a:prstGeom prst="rect">
            <a:avLst/>
          </a:prstGeom>
        </p:spPr>
      </p:pic>
    </p:spTree>
    <p:extLst>
      <p:ext uri="{BB962C8B-B14F-4D97-AF65-F5344CB8AC3E}">
        <p14:creationId xmlns:p14="http://schemas.microsoft.com/office/powerpoint/2010/main" val="1918186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CE9B8-FBEC-B296-60BF-C19CD28A9559}"/>
              </a:ext>
            </a:extLst>
          </p:cNvPr>
          <p:cNvSpPr>
            <a:spLocks noGrp="1"/>
          </p:cNvSpPr>
          <p:nvPr>
            <p:ph type="title"/>
          </p:nvPr>
        </p:nvSpPr>
        <p:spPr/>
        <p:txBody>
          <a:bodyPr>
            <a:normAutofit/>
          </a:bodyPr>
          <a:lstStyle/>
          <a:p>
            <a:r>
              <a:rPr lang="en-US" dirty="0"/>
              <a:t>Fair comparison with baseline? HDBSCAN does not cluster every point…</a:t>
            </a:r>
          </a:p>
        </p:txBody>
      </p:sp>
    </p:spTree>
    <p:extLst>
      <p:ext uri="{BB962C8B-B14F-4D97-AF65-F5344CB8AC3E}">
        <p14:creationId xmlns:p14="http://schemas.microsoft.com/office/powerpoint/2010/main" val="28012287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116"/>
          <p:cNvSpPr txBox="1">
            <a:spLocks noGrp="1"/>
          </p:cNvSpPr>
          <p:nvPr>
            <p:ph type="title"/>
          </p:nvPr>
        </p:nvSpPr>
        <p:spPr>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dirty="0"/>
              <a:t>Is modularity the right notion?</a:t>
            </a:r>
            <a:endParaRPr dirty="0"/>
          </a:p>
        </p:txBody>
      </p:sp>
    </p:spTree>
    <p:extLst>
      <p:ext uri="{BB962C8B-B14F-4D97-AF65-F5344CB8AC3E}">
        <p14:creationId xmlns:p14="http://schemas.microsoft.com/office/powerpoint/2010/main" val="25199185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8225F18-B88C-C08D-F990-3957FFEC16B4}"/>
              </a:ext>
            </a:extLst>
          </p:cNvPr>
          <p:cNvPicPr>
            <a:picLocks noChangeAspect="1"/>
          </p:cNvPicPr>
          <p:nvPr/>
        </p:nvPicPr>
        <p:blipFill>
          <a:blip r:embed="rId3"/>
          <a:stretch>
            <a:fillRect/>
          </a:stretch>
        </p:blipFill>
        <p:spPr>
          <a:xfrm>
            <a:off x="2028316" y="2755231"/>
            <a:ext cx="4515740" cy="1363779"/>
          </a:xfrm>
          <a:prstGeom prst="rect">
            <a:avLst/>
          </a:prstGeom>
        </p:spPr>
      </p:pic>
      <p:grpSp>
        <p:nvGrpSpPr>
          <p:cNvPr id="67" name="Group 66">
            <a:extLst>
              <a:ext uri="{FF2B5EF4-FFF2-40B4-BE49-F238E27FC236}">
                <a16:creationId xmlns:a16="http://schemas.microsoft.com/office/drawing/2014/main" id="{1195E485-8071-4310-EEFB-503D0E36B456}"/>
              </a:ext>
            </a:extLst>
          </p:cNvPr>
          <p:cNvGrpSpPr/>
          <p:nvPr/>
        </p:nvGrpSpPr>
        <p:grpSpPr>
          <a:xfrm>
            <a:off x="2592665" y="1533570"/>
            <a:ext cx="434648" cy="857603"/>
            <a:chOff x="1136639" y="1023929"/>
            <a:chExt cx="434648" cy="857603"/>
          </a:xfrm>
        </p:grpSpPr>
        <p:sp>
          <p:nvSpPr>
            <p:cNvPr id="5" name="Oval 4">
              <a:extLst>
                <a:ext uri="{FF2B5EF4-FFF2-40B4-BE49-F238E27FC236}">
                  <a16:creationId xmlns:a16="http://schemas.microsoft.com/office/drawing/2014/main" id="{D09F9F36-2187-00B6-3039-FDAF24D1C956}"/>
                </a:ext>
              </a:extLst>
            </p:cNvPr>
            <p:cNvSpPr/>
            <p:nvPr/>
          </p:nvSpPr>
          <p:spPr>
            <a:xfrm>
              <a:off x="1338699" y="130733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CFD3881-75D9-7CAD-496A-2A6F0465CC15}"/>
                </a:ext>
              </a:extLst>
            </p:cNvPr>
            <p:cNvSpPr/>
            <p:nvPr/>
          </p:nvSpPr>
          <p:spPr>
            <a:xfrm>
              <a:off x="1216775" y="133592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F1CEF2B-75B2-4421-DEB3-5895B5A32356}"/>
                </a:ext>
              </a:extLst>
            </p:cNvPr>
            <p:cNvSpPr/>
            <p:nvPr/>
          </p:nvSpPr>
          <p:spPr>
            <a:xfrm>
              <a:off x="1525568" y="127758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C7BCCA5-D860-1D45-6D9D-BE023DCD950B}"/>
                </a:ext>
              </a:extLst>
            </p:cNvPr>
            <p:cNvSpPr/>
            <p:nvPr/>
          </p:nvSpPr>
          <p:spPr>
            <a:xfrm>
              <a:off x="1464322" y="151687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FC7679B-E981-683C-9E8E-E02006375663}"/>
                </a:ext>
              </a:extLst>
            </p:cNvPr>
            <p:cNvSpPr/>
            <p:nvPr/>
          </p:nvSpPr>
          <p:spPr>
            <a:xfrm>
              <a:off x="1315840" y="166927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D9B2CEE-2D1A-4858-4E51-EA5DC1D154E6}"/>
                </a:ext>
              </a:extLst>
            </p:cNvPr>
            <p:cNvSpPr/>
            <p:nvPr/>
          </p:nvSpPr>
          <p:spPr>
            <a:xfrm>
              <a:off x="1499844" y="106964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9FEB6C2-E7C2-FA4B-BFE6-68779CBD2451}"/>
                </a:ext>
              </a:extLst>
            </p:cNvPr>
            <p:cNvSpPr/>
            <p:nvPr/>
          </p:nvSpPr>
          <p:spPr>
            <a:xfrm>
              <a:off x="1303375" y="116799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EEDF1D8-32D1-2D3F-E876-4F08C46B8A71}"/>
                </a:ext>
              </a:extLst>
            </p:cNvPr>
            <p:cNvSpPr/>
            <p:nvPr/>
          </p:nvSpPr>
          <p:spPr>
            <a:xfrm>
              <a:off x="1324670" y="145840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251482F-10A1-EDD9-A064-FE51807B51CA}"/>
                </a:ext>
              </a:extLst>
            </p:cNvPr>
            <p:cNvSpPr/>
            <p:nvPr/>
          </p:nvSpPr>
          <p:spPr>
            <a:xfrm>
              <a:off x="1216775" y="181295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733F99A-3993-5756-B5C5-837EC1829F04}"/>
                </a:ext>
              </a:extLst>
            </p:cNvPr>
            <p:cNvSpPr/>
            <p:nvPr/>
          </p:nvSpPr>
          <p:spPr>
            <a:xfrm>
              <a:off x="1320466" y="183581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9B2DD4-08CD-C130-9B6D-F4DBB77BAE6B}"/>
                </a:ext>
              </a:extLst>
            </p:cNvPr>
            <p:cNvSpPr/>
            <p:nvPr/>
          </p:nvSpPr>
          <p:spPr>
            <a:xfrm>
              <a:off x="1510041" y="162665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CB46C48-573C-7DCA-B939-873E2410FFCA}"/>
                </a:ext>
              </a:extLst>
            </p:cNvPr>
            <p:cNvSpPr/>
            <p:nvPr/>
          </p:nvSpPr>
          <p:spPr>
            <a:xfrm>
              <a:off x="1361558" y="102392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668DC1A-80D0-91F4-FE50-05A7FAF771F1}"/>
                </a:ext>
              </a:extLst>
            </p:cNvPr>
            <p:cNvSpPr/>
            <p:nvPr/>
          </p:nvSpPr>
          <p:spPr>
            <a:xfrm>
              <a:off x="1136639" y="171627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664D3F0-047E-FFFA-9EE1-985908CEAEEC}"/>
                </a:ext>
              </a:extLst>
            </p:cNvPr>
            <p:cNvSpPr/>
            <p:nvPr/>
          </p:nvSpPr>
          <p:spPr>
            <a:xfrm>
              <a:off x="1193916" y="156259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91A44258-67FB-0357-EFB5-46E1B7854AB4}"/>
              </a:ext>
            </a:extLst>
          </p:cNvPr>
          <p:cNvGrpSpPr/>
          <p:nvPr/>
        </p:nvGrpSpPr>
        <p:grpSpPr>
          <a:xfrm>
            <a:off x="4653740" y="1427217"/>
            <a:ext cx="746616" cy="1024141"/>
            <a:chOff x="2848599" y="1102477"/>
            <a:chExt cx="746616" cy="1024141"/>
          </a:xfrm>
        </p:grpSpPr>
        <p:sp>
          <p:nvSpPr>
            <p:cNvPr id="21" name="Oval 20">
              <a:extLst>
                <a:ext uri="{FF2B5EF4-FFF2-40B4-BE49-F238E27FC236}">
                  <a16:creationId xmlns:a16="http://schemas.microsoft.com/office/drawing/2014/main" id="{31EBCFA2-0DF0-FF8F-D3BC-F6FA50215F2C}"/>
                </a:ext>
              </a:extLst>
            </p:cNvPr>
            <p:cNvSpPr/>
            <p:nvPr/>
          </p:nvSpPr>
          <p:spPr>
            <a:xfrm>
              <a:off x="3288707" y="122069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A81F729-B83D-BBE6-5416-A05698946044}"/>
                </a:ext>
              </a:extLst>
            </p:cNvPr>
            <p:cNvSpPr/>
            <p:nvPr/>
          </p:nvSpPr>
          <p:spPr>
            <a:xfrm>
              <a:off x="3242988" y="13816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88C5D4F-780F-074A-011F-8438E8CF241C}"/>
                </a:ext>
              </a:extLst>
            </p:cNvPr>
            <p:cNvSpPr/>
            <p:nvPr/>
          </p:nvSpPr>
          <p:spPr>
            <a:xfrm>
              <a:off x="3396954" y="133592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51AB48D-9173-8334-2961-3AD66AA835A1}"/>
                </a:ext>
              </a:extLst>
            </p:cNvPr>
            <p:cNvSpPr/>
            <p:nvPr/>
          </p:nvSpPr>
          <p:spPr>
            <a:xfrm>
              <a:off x="3334426" y="154970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6BDBE19-3647-74FC-9A5A-1B7B75BF83BC}"/>
                </a:ext>
              </a:extLst>
            </p:cNvPr>
            <p:cNvSpPr/>
            <p:nvPr/>
          </p:nvSpPr>
          <p:spPr>
            <a:xfrm>
              <a:off x="3220128" y="170210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0EFA249-2F55-D344-8C9F-7F54F5BA4287}"/>
                </a:ext>
              </a:extLst>
            </p:cNvPr>
            <p:cNvSpPr/>
            <p:nvPr/>
          </p:nvSpPr>
          <p:spPr>
            <a:xfrm>
              <a:off x="3503777" y="110247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F39458C-2B39-499C-DE1F-35FF97553371}"/>
                </a:ext>
              </a:extLst>
            </p:cNvPr>
            <p:cNvSpPr/>
            <p:nvPr/>
          </p:nvSpPr>
          <p:spPr>
            <a:xfrm>
              <a:off x="3549496" y="124355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E8BF8A2-BA40-99C2-18A0-5DF82A003AB7}"/>
                </a:ext>
              </a:extLst>
            </p:cNvPr>
            <p:cNvSpPr/>
            <p:nvPr/>
          </p:nvSpPr>
          <p:spPr>
            <a:xfrm>
              <a:off x="3006766" y="208089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D32ECB0-3E61-1F08-B082-D36AD39B3EAA}"/>
                </a:ext>
              </a:extLst>
            </p:cNvPr>
            <p:cNvSpPr/>
            <p:nvPr/>
          </p:nvSpPr>
          <p:spPr>
            <a:xfrm>
              <a:off x="3011393" y="191436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0B3E86A-F31C-A1B1-E75A-D7F62FA37B08}"/>
                </a:ext>
              </a:extLst>
            </p:cNvPr>
            <p:cNvSpPr/>
            <p:nvPr/>
          </p:nvSpPr>
          <p:spPr>
            <a:xfrm>
              <a:off x="2848599" y="205803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62E3C95-6B67-D746-1FA5-55496232EC3D}"/>
                </a:ext>
              </a:extLst>
            </p:cNvPr>
            <p:cNvSpPr/>
            <p:nvPr/>
          </p:nvSpPr>
          <p:spPr>
            <a:xfrm>
              <a:off x="2871458" y="189150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B8C6AB7-29B2-65A4-C1CB-94CCF5C87C4E}"/>
                </a:ext>
              </a:extLst>
            </p:cNvPr>
            <p:cNvSpPr/>
            <p:nvPr/>
          </p:nvSpPr>
          <p:spPr>
            <a:xfrm>
              <a:off x="3121063" y="187736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DF7C377-5037-E36E-D77B-4A8860D1FA3E}"/>
                </a:ext>
              </a:extLst>
            </p:cNvPr>
            <p:cNvSpPr/>
            <p:nvPr/>
          </p:nvSpPr>
          <p:spPr>
            <a:xfrm>
              <a:off x="3052485" y="174782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EC4E28A-5C3A-CFBF-7367-5E6B3554D153}"/>
                </a:ext>
              </a:extLst>
            </p:cNvPr>
            <p:cNvSpPr/>
            <p:nvPr/>
          </p:nvSpPr>
          <p:spPr>
            <a:xfrm>
              <a:off x="3098204" y="159542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B880B327-FAF2-5787-D5E0-E281A181C6AC}"/>
              </a:ext>
            </a:extLst>
          </p:cNvPr>
          <p:cNvGrpSpPr/>
          <p:nvPr/>
        </p:nvGrpSpPr>
        <p:grpSpPr>
          <a:xfrm flipH="1">
            <a:off x="5462884" y="1307342"/>
            <a:ext cx="746616" cy="1024141"/>
            <a:chOff x="2848599" y="1102477"/>
            <a:chExt cx="746616" cy="1024141"/>
          </a:xfrm>
          <a:solidFill>
            <a:schemeClr val="accent2"/>
          </a:solidFill>
        </p:grpSpPr>
        <p:sp>
          <p:nvSpPr>
            <p:cNvPr id="37" name="Oval 36">
              <a:extLst>
                <a:ext uri="{FF2B5EF4-FFF2-40B4-BE49-F238E27FC236}">
                  <a16:creationId xmlns:a16="http://schemas.microsoft.com/office/drawing/2014/main" id="{0C72A0F9-C24E-339A-8AED-033A23712965}"/>
                </a:ext>
              </a:extLst>
            </p:cNvPr>
            <p:cNvSpPr/>
            <p:nvPr/>
          </p:nvSpPr>
          <p:spPr>
            <a:xfrm>
              <a:off x="3288707" y="1220694"/>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D27A471-AE01-4180-BEC2-FD1FD829DA85}"/>
                </a:ext>
              </a:extLst>
            </p:cNvPr>
            <p:cNvSpPr/>
            <p:nvPr/>
          </p:nvSpPr>
          <p:spPr>
            <a:xfrm>
              <a:off x="3242988" y="1381640"/>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EED1310-E5B4-4EB1-9FD6-B3ADEEB8C03E}"/>
                </a:ext>
              </a:extLst>
            </p:cNvPr>
            <p:cNvSpPr/>
            <p:nvPr/>
          </p:nvSpPr>
          <p:spPr>
            <a:xfrm>
              <a:off x="3396954" y="1335921"/>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C60C720-14F9-B1DD-5E0D-3EC70F318454}"/>
                </a:ext>
              </a:extLst>
            </p:cNvPr>
            <p:cNvSpPr/>
            <p:nvPr/>
          </p:nvSpPr>
          <p:spPr>
            <a:xfrm>
              <a:off x="3334426" y="1549707"/>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959F001-6EB2-F91B-BF34-FBAFD9D3E1FD}"/>
                </a:ext>
              </a:extLst>
            </p:cNvPr>
            <p:cNvSpPr/>
            <p:nvPr/>
          </p:nvSpPr>
          <p:spPr>
            <a:xfrm>
              <a:off x="3220128" y="1702107"/>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FF7EB16-4657-8C4B-BD44-A68594B14072}"/>
                </a:ext>
              </a:extLst>
            </p:cNvPr>
            <p:cNvSpPr/>
            <p:nvPr/>
          </p:nvSpPr>
          <p:spPr>
            <a:xfrm>
              <a:off x="3503777" y="1102477"/>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DFA9034-34DD-A81D-6B53-7F7E205BB74F}"/>
                </a:ext>
              </a:extLst>
            </p:cNvPr>
            <p:cNvSpPr/>
            <p:nvPr/>
          </p:nvSpPr>
          <p:spPr>
            <a:xfrm>
              <a:off x="3549496" y="1243553"/>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F922C8F-5455-F012-5AA7-0ED64B8C766D}"/>
                </a:ext>
              </a:extLst>
            </p:cNvPr>
            <p:cNvSpPr/>
            <p:nvPr/>
          </p:nvSpPr>
          <p:spPr>
            <a:xfrm>
              <a:off x="3006766" y="2080899"/>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FF02E93-CDB0-E8ED-4BF0-1DEBB3C1A729}"/>
                </a:ext>
              </a:extLst>
            </p:cNvPr>
            <p:cNvSpPr/>
            <p:nvPr/>
          </p:nvSpPr>
          <p:spPr>
            <a:xfrm>
              <a:off x="3011393" y="1914362"/>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7FF6C82-A1C8-7C6B-1DEB-206168AE09B6}"/>
                </a:ext>
              </a:extLst>
            </p:cNvPr>
            <p:cNvSpPr/>
            <p:nvPr/>
          </p:nvSpPr>
          <p:spPr>
            <a:xfrm>
              <a:off x="2848599" y="2058039"/>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097B713-9BCA-5D76-273F-31B7360BD823}"/>
                </a:ext>
              </a:extLst>
            </p:cNvPr>
            <p:cNvSpPr/>
            <p:nvPr/>
          </p:nvSpPr>
          <p:spPr>
            <a:xfrm>
              <a:off x="2871458" y="1891502"/>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3D69B81-C394-C4BC-A822-C80C0BDD8C78}"/>
                </a:ext>
              </a:extLst>
            </p:cNvPr>
            <p:cNvSpPr/>
            <p:nvPr/>
          </p:nvSpPr>
          <p:spPr>
            <a:xfrm>
              <a:off x="3121063" y="1877366"/>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69FF5E3-3084-C832-7182-97240C9BE128}"/>
                </a:ext>
              </a:extLst>
            </p:cNvPr>
            <p:cNvSpPr/>
            <p:nvPr/>
          </p:nvSpPr>
          <p:spPr>
            <a:xfrm>
              <a:off x="3052485" y="1747826"/>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E35CABA-5D41-41E5-A02B-5A3A281118ED}"/>
                </a:ext>
              </a:extLst>
            </p:cNvPr>
            <p:cNvSpPr/>
            <p:nvPr/>
          </p:nvSpPr>
          <p:spPr>
            <a:xfrm>
              <a:off x="3098204" y="1595426"/>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406694F8-841D-AD00-0052-843A8D289D73}"/>
              </a:ext>
            </a:extLst>
          </p:cNvPr>
          <p:cNvGrpSpPr/>
          <p:nvPr/>
        </p:nvGrpSpPr>
        <p:grpSpPr>
          <a:xfrm rot="20536999">
            <a:off x="3151529" y="1510084"/>
            <a:ext cx="541416" cy="687088"/>
            <a:chOff x="859480" y="1167994"/>
            <a:chExt cx="541416" cy="687088"/>
          </a:xfrm>
          <a:solidFill>
            <a:schemeClr val="accent2"/>
          </a:solidFill>
        </p:grpSpPr>
        <p:sp>
          <p:nvSpPr>
            <p:cNvPr id="69" name="Oval 68">
              <a:extLst>
                <a:ext uri="{FF2B5EF4-FFF2-40B4-BE49-F238E27FC236}">
                  <a16:creationId xmlns:a16="http://schemas.microsoft.com/office/drawing/2014/main" id="{2047D7B9-7210-8ECD-C15F-26874537CB96}"/>
                </a:ext>
              </a:extLst>
            </p:cNvPr>
            <p:cNvSpPr/>
            <p:nvPr/>
          </p:nvSpPr>
          <p:spPr>
            <a:xfrm>
              <a:off x="1076770" y="1187865"/>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67D44595-4A0C-7C52-EB74-F1BEC91821DA}"/>
                </a:ext>
              </a:extLst>
            </p:cNvPr>
            <p:cNvSpPr/>
            <p:nvPr/>
          </p:nvSpPr>
          <p:spPr>
            <a:xfrm>
              <a:off x="1216775" y="1335921"/>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93BBD28-77A3-2908-A776-4C07A4671A94}"/>
                </a:ext>
              </a:extLst>
            </p:cNvPr>
            <p:cNvSpPr/>
            <p:nvPr/>
          </p:nvSpPr>
          <p:spPr>
            <a:xfrm>
              <a:off x="1331092" y="1582693"/>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8294C835-E2A1-5C2E-F7A2-8F95B2015408}"/>
                </a:ext>
              </a:extLst>
            </p:cNvPr>
            <p:cNvSpPr/>
            <p:nvPr/>
          </p:nvSpPr>
          <p:spPr>
            <a:xfrm>
              <a:off x="1161508" y="1455107"/>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166D978-1D34-0523-0D8A-3F089DA1824B}"/>
                </a:ext>
              </a:extLst>
            </p:cNvPr>
            <p:cNvSpPr/>
            <p:nvPr/>
          </p:nvSpPr>
          <p:spPr>
            <a:xfrm>
              <a:off x="990695" y="1809363"/>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C50268C-748A-5191-159F-90CED30BF06A}"/>
                </a:ext>
              </a:extLst>
            </p:cNvPr>
            <p:cNvSpPr/>
            <p:nvPr/>
          </p:nvSpPr>
          <p:spPr>
            <a:xfrm>
              <a:off x="1355177" y="1326640"/>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82889B9-F6F3-D4FE-F32C-968B7F8538A8}"/>
                </a:ext>
              </a:extLst>
            </p:cNvPr>
            <p:cNvSpPr/>
            <p:nvPr/>
          </p:nvSpPr>
          <p:spPr>
            <a:xfrm>
              <a:off x="1303375" y="1167994"/>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39628149-E4D7-012E-EA1B-486C052BA5C2}"/>
                </a:ext>
              </a:extLst>
            </p:cNvPr>
            <p:cNvSpPr/>
            <p:nvPr/>
          </p:nvSpPr>
          <p:spPr>
            <a:xfrm>
              <a:off x="1324670" y="1458407"/>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4665977-DC73-7B68-20FA-9F8CFF031F8A}"/>
                </a:ext>
              </a:extLst>
            </p:cNvPr>
            <p:cNvSpPr/>
            <p:nvPr/>
          </p:nvSpPr>
          <p:spPr>
            <a:xfrm rot="1567283" flipH="1" flipV="1">
              <a:off x="1099232" y="1602422"/>
              <a:ext cx="49128" cy="49085"/>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B1A4F52-9645-29FC-8EB3-36A2254A2C5B}"/>
                </a:ext>
              </a:extLst>
            </p:cNvPr>
            <p:cNvSpPr/>
            <p:nvPr/>
          </p:nvSpPr>
          <p:spPr>
            <a:xfrm>
              <a:off x="1005340" y="1411457"/>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BE0699A-03AD-E364-7EFC-B4BA71A59FA4}"/>
                </a:ext>
              </a:extLst>
            </p:cNvPr>
            <p:cNvSpPr/>
            <p:nvPr/>
          </p:nvSpPr>
          <p:spPr>
            <a:xfrm>
              <a:off x="859480" y="1707117"/>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2185BD6-F35F-55C1-0C96-8B52CB49FFEB}"/>
                </a:ext>
              </a:extLst>
            </p:cNvPr>
            <p:cNvSpPr/>
            <p:nvPr/>
          </p:nvSpPr>
          <p:spPr>
            <a:xfrm>
              <a:off x="978069" y="1623559"/>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5F81F01-5881-7F53-266F-FA2F44D7D999}"/>
                </a:ext>
              </a:extLst>
            </p:cNvPr>
            <p:cNvSpPr/>
            <p:nvPr/>
          </p:nvSpPr>
          <p:spPr>
            <a:xfrm>
              <a:off x="1148197" y="1714997"/>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EAB22CA-9229-86BE-44FB-D35D72B45163}"/>
                </a:ext>
              </a:extLst>
            </p:cNvPr>
            <p:cNvSpPr/>
            <p:nvPr/>
          </p:nvSpPr>
          <p:spPr>
            <a:xfrm>
              <a:off x="1193916" y="1562597"/>
              <a:ext cx="45719" cy="4571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8462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116"/>
          <p:cNvSpPr txBox="1">
            <a:spLocks noGrp="1"/>
          </p:cNvSpPr>
          <p:nvPr>
            <p:ph type="title"/>
          </p:nvPr>
        </p:nvSpPr>
        <p:spPr>
          <a:xfrm>
            <a:off x="1473750" y="1067400"/>
            <a:ext cx="61965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dirty="0"/>
              <a:t>Structure preservation?</a:t>
            </a:r>
            <a:endParaRPr dirty="0"/>
          </a:p>
        </p:txBody>
      </p:sp>
    </p:spTree>
    <p:extLst>
      <p:ext uri="{BB962C8B-B14F-4D97-AF65-F5344CB8AC3E}">
        <p14:creationId xmlns:p14="http://schemas.microsoft.com/office/powerpoint/2010/main" val="4823571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19;p112">
            <a:extLst>
              <a:ext uri="{FF2B5EF4-FFF2-40B4-BE49-F238E27FC236}">
                <a16:creationId xmlns:a16="http://schemas.microsoft.com/office/drawing/2014/main" id="{1AFA14C8-286F-59E5-FC32-1383CFD192CA}"/>
              </a:ext>
            </a:extLst>
          </p:cNvPr>
          <p:cNvSpPr txBox="1">
            <a:spLocks/>
          </p:cNvSpPr>
          <p:nvPr/>
        </p:nvSpPr>
        <p:spPr>
          <a:xfrm>
            <a:off x="970650" y="52025"/>
            <a:ext cx="7202700" cy="767700"/>
          </a:xfrm>
          <a:prstGeom prst="rect">
            <a:avLst/>
          </a:prstGeom>
          <a:noFill/>
          <a:ln>
            <a:noFill/>
          </a:ln>
        </p:spPr>
        <p:txBody>
          <a:bodyPr spcFirstLastPara="1" wrap="square" lIns="58925" tIns="58925" rIns="58925" bIns="58925" anchor="ctr" anchorCtr="0">
            <a:normAutofit fontScale="90000"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US" dirty="0"/>
              <a:t>USPS Digits</a:t>
            </a:r>
          </a:p>
        </p:txBody>
      </p:sp>
      <p:pic>
        <p:nvPicPr>
          <p:cNvPr id="7" name="Picture 6">
            <a:extLst>
              <a:ext uri="{FF2B5EF4-FFF2-40B4-BE49-F238E27FC236}">
                <a16:creationId xmlns:a16="http://schemas.microsoft.com/office/drawing/2014/main" id="{E3225670-2F65-57AB-B896-9679F5B54B98}"/>
              </a:ext>
            </a:extLst>
          </p:cNvPr>
          <p:cNvPicPr>
            <a:picLocks noChangeAspect="1"/>
          </p:cNvPicPr>
          <p:nvPr/>
        </p:nvPicPr>
        <p:blipFill>
          <a:blip r:embed="rId3"/>
          <a:srcRect/>
          <a:stretch/>
        </p:blipFill>
        <p:spPr>
          <a:xfrm>
            <a:off x="1560909" y="931670"/>
            <a:ext cx="5201780" cy="3810000"/>
          </a:xfrm>
          <a:prstGeom prst="rect">
            <a:avLst/>
          </a:prstGeom>
        </p:spPr>
      </p:pic>
    </p:spTree>
    <p:extLst>
      <p:ext uri="{BB962C8B-B14F-4D97-AF65-F5344CB8AC3E}">
        <p14:creationId xmlns:p14="http://schemas.microsoft.com/office/powerpoint/2010/main" val="2027013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19;p112">
            <a:extLst>
              <a:ext uri="{FF2B5EF4-FFF2-40B4-BE49-F238E27FC236}">
                <a16:creationId xmlns:a16="http://schemas.microsoft.com/office/drawing/2014/main" id="{1AFA14C8-286F-59E5-FC32-1383CFD192CA}"/>
              </a:ext>
            </a:extLst>
          </p:cNvPr>
          <p:cNvSpPr txBox="1">
            <a:spLocks/>
          </p:cNvSpPr>
          <p:nvPr/>
        </p:nvSpPr>
        <p:spPr>
          <a:xfrm>
            <a:off x="970650" y="52025"/>
            <a:ext cx="7202700" cy="767700"/>
          </a:xfrm>
          <a:prstGeom prst="rect">
            <a:avLst/>
          </a:prstGeom>
          <a:noFill/>
          <a:ln>
            <a:noFill/>
          </a:ln>
        </p:spPr>
        <p:txBody>
          <a:bodyPr spcFirstLastPara="1" wrap="square" lIns="58925" tIns="58925" rIns="58925" bIns="58925" anchor="ctr" anchorCtr="0">
            <a:normAutofit fontScale="90000"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US" dirty="0"/>
              <a:t>USPS Digits</a:t>
            </a:r>
          </a:p>
        </p:txBody>
      </p:sp>
      <p:pic>
        <p:nvPicPr>
          <p:cNvPr id="7" name="Picture 6">
            <a:extLst>
              <a:ext uri="{FF2B5EF4-FFF2-40B4-BE49-F238E27FC236}">
                <a16:creationId xmlns:a16="http://schemas.microsoft.com/office/drawing/2014/main" id="{E3225670-2F65-57AB-B896-9679F5B54B98}"/>
              </a:ext>
            </a:extLst>
          </p:cNvPr>
          <p:cNvPicPr>
            <a:picLocks noChangeAspect="1"/>
          </p:cNvPicPr>
          <p:nvPr/>
        </p:nvPicPr>
        <p:blipFill>
          <a:blip r:embed="rId3"/>
          <a:stretch>
            <a:fillRect/>
          </a:stretch>
        </p:blipFill>
        <p:spPr>
          <a:xfrm>
            <a:off x="1523374" y="931670"/>
            <a:ext cx="5276850" cy="3810000"/>
          </a:xfrm>
          <a:prstGeom prst="rect">
            <a:avLst/>
          </a:prstGeom>
        </p:spPr>
      </p:pic>
    </p:spTree>
    <p:extLst>
      <p:ext uri="{BB962C8B-B14F-4D97-AF65-F5344CB8AC3E}">
        <p14:creationId xmlns:p14="http://schemas.microsoft.com/office/powerpoint/2010/main" val="31809028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A18E258E-255A-5682-B017-5500B686ADDB}"/>
              </a:ext>
            </a:extLst>
          </p:cNvPr>
          <p:cNvPicPr>
            <a:picLocks noChangeAspect="1"/>
          </p:cNvPicPr>
          <p:nvPr/>
        </p:nvPicPr>
        <p:blipFill>
          <a:blip r:embed="rId3"/>
          <a:stretch>
            <a:fillRect/>
          </a:stretch>
        </p:blipFill>
        <p:spPr>
          <a:xfrm>
            <a:off x="1883658" y="1107808"/>
            <a:ext cx="5376683" cy="3867920"/>
          </a:xfrm>
          <a:prstGeom prst="rect">
            <a:avLst/>
          </a:prstGeom>
        </p:spPr>
      </p:pic>
      <p:sp>
        <p:nvSpPr>
          <p:cNvPr id="5" name="Google Shape;619;p112">
            <a:extLst>
              <a:ext uri="{FF2B5EF4-FFF2-40B4-BE49-F238E27FC236}">
                <a16:creationId xmlns:a16="http://schemas.microsoft.com/office/drawing/2014/main" id="{F3A8C407-90E5-0DE5-B62D-357B68655E05}"/>
              </a:ext>
            </a:extLst>
          </p:cNvPr>
          <p:cNvSpPr txBox="1">
            <a:spLocks/>
          </p:cNvSpPr>
          <p:nvPr/>
        </p:nvSpPr>
        <p:spPr>
          <a:xfrm>
            <a:off x="970650" y="52025"/>
            <a:ext cx="7202700" cy="767700"/>
          </a:xfrm>
          <a:prstGeom prst="rect">
            <a:avLst/>
          </a:prstGeom>
          <a:noFill/>
          <a:ln>
            <a:noFill/>
          </a:ln>
        </p:spPr>
        <p:txBody>
          <a:bodyPr spcFirstLastPara="1" wrap="square" lIns="58925" tIns="58925" rIns="58925" bIns="58925" anchor="ctr" anchorCtr="0">
            <a:normAutofit fontScale="90000"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US" dirty="0"/>
              <a:t>USPS Digits</a:t>
            </a:r>
          </a:p>
        </p:txBody>
      </p:sp>
    </p:spTree>
    <p:extLst>
      <p:ext uri="{BB962C8B-B14F-4D97-AF65-F5344CB8AC3E}">
        <p14:creationId xmlns:p14="http://schemas.microsoft.com/office/powerpoint/2010/main" val="281090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95"/>
          <p:cNvSpPr txBox="1">
            <a:spLocks noGrp="1"/>
          </p:cNvSpPr>
          <p:nvPr>
            <p:ph type="title"/>
          </p:nvPr>
        </p:nvSpPr>
        <p:spPr>
          <a:xfrm>
            <a:off x="970650" y="52025"/>
            <a:ext cx="7202700" cy="767700"/>
          </a:xfrm>
          <a:prstGeom prst="rect">
            <a:avLst/>
          </a:prstGeom>
        </p:spPr>
        <p:txBody>
          <a:bodyPr spcFirstLastPara="1" wrap="square" lIns="58925" tIns="58925" rIns="58925" bIns="58925" anchor="ctr" anchorCtr="0">
            <a:normAutofit fontScale="90000"/>
          </a:bodyPr>
          <a:lstStyle/>
          <a:p>
            <a:pPr marL="0" lvl="0" indent="0" algn="ctr" rtl="0">
              <a:spcBef>
                <a:spcPts val="0"/>
              </a:spcBef>
              <a:spcAft>
                <a:spcPts val="0"/>
              </a:spcAft>
              <a:buNone/>
            </a:pPr>
            <a:r>
              <a:rPr lang="en"/>
              <a:t>MNIST Digits</a:t>
            </a:r>
            <a:endParaRPr/>
          </a:p>
        </p:txBody>
      </p:sp>
      <p:sp>
        <p:nvSpPr>
          <p:cNvPr id="518" name="Google Shape;518;p95"/>
          <p:cNvSpPr txBox="1"/>
          <p:nvPr/>
        </p:nvSpPr>
        <p:spPr>
          <a:xfrm>
            <a:off x="247875" y="1391950"/>
            <a:ext cx="2030700" cy="2669400"/>
          </a:xfrm>
          <a:prstGeom prst="rect">
            <a:avLst/>
          </a:prstGeom>
          <a:noFill/>
          <a:ln>
            <a:noFill/>
          </a:ln>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a:solidFill>
                  <a:srgbClr val="7088B8"/>
                </a:solidFill>
                <a:latin typeface="Marcellus"/>
                <a:ea typeface="Marcellus"/>
                <a:cs typeface="Marcellus"/>
                <a:sym typeface="Marcellus"/>
              </a:rPr>
              <a:t>Images of hand drawn digits</a:t>
            </a:r>
            <a:endParaRPr>
              <a:solidFill>
                <a:srgbClr val="7088B8"/>
              </a:solidFill>
              <a:latin typeface="Marcellus"/>
              <a:ea typeface="Marcellus"/>
              <a:cs typeface="Marcellus"/>
              <a:sym typeface="Marcellus"/>
            </a:endParaRPr>
          </a:p>
          <a:p>
            <a:pPr marL="0" lvl="0" indent="0" algn="ctr" rtl="0">
              <a:spcBef>
                <a:spcPts val="0"/>
              </a:spcBef>
              <a:spcAft>
                <a:spcPts val="0"/>
              </a:spcAft>
              <a:buNone/>
            </a:pPr>
            <a:endParaRPr>
              <a:solidFill>
                <a:srgbClr val="7088B8"/>
              </a:solidFill>
              <a:latin typeface="Marcellus"/>
              <a:ea typeface="Marcellus"/>
              <a:cs typeface="Marcellus"/>
              <a:sym typeface="Marcellus"/>
            </a:endParaRPr>
          </a:p>
          <a:p>
            <a:pPr marL="0" lvl="0" indent="0" algn="ctr" rtl="0">
              <a:spcBef>
                <a:spcPts val="0"/>
              </a:spcBef>
              <a:spcAft>
                <a:spcPts val="0"/>
              </a:spcAft>
              <a:buNone/>
            </a:pPr>
            <a:r>
              <a:rPr lang="en">
                <a:solidFill>
                  <a:srgbClr val="7088B8"/>
                </a:solidFill>
                <a:latin typeface="Marcellus"/>
                <a:ea typeface="Marcellus"/>
                <a:cs typeface="Marcellus"/>
                <a:sym typeface="Marcellus"/>
              </a:rPr>
              <a:t>70000 images</a:t>
            </a:r>
            <a:endParaRPr>
              <a:solidFill>
                <a:srgbClr val="7088B8"/>
              </a:solidFill>
              <a:latin typeface="Marcellus"/>
              <a:ea typeface="Marcellus"/>
              <a:cs typeface="Marcellus"/>
              <a:sym typeface="Marcellus"/>
            </a:endParaRPr>
          </a:p>
          <a:p>
            <a:pPr marL="0" lvl="0" indent="0" algn="ctr" rtl="0">
              <a:spcBef>
                <a:spcPts val="0"/>
              </a:spcBef>
              <a:spcAft>
                <a:spcPts val="0"/>
              </a:spcAft>
              <a:buNone/>
            </a:pPr>
            <a:r>
              <a:rPr lang="en">
                <a:solidFill>
                  <a:srgbClr val="7088B8"/>
                </a:solidFill>
                <a:latin typeface="Marcellus"/>
                <a:ea typeface="Marcellus"/>
                <a:cs typeface="Marcellus"/>
                <a:sym typeface="Marcellus"/>
              </a:rPr>
              <a:t>28x28 pixels</a:t>
            </a:r>
            <a:endParaRPr>
              <a:solidFill>
                <a:srgbClr val="7088B8"/>
              </a:solidFill>
              <a:latin typeface="Marcellus"/>
              <a:ea typeface="Marcellus"/>
              <a:cs typeface="Marcellus"/>
              <a:sym typeface="Marcellus"/>
            </a:endParaRPr>
          </a:p>
          <a:p>
            <a:pPr marL="0" lvl="0" indent="0" algn="ctr" rtl="0">
              <a:spcBef>
                <a:spcPts val="0"/>
              </a:spcBef>
              <a:spcAft>
                <a:spcPts val="0"/>
              </a:spcAft>
              <a:buNone/>
            </a:pPr>
            <a:endParaRPr>
              <a:solidFill>
                <a:srgbClr val="7088B8"/>
              </a:solidFill>
              <a:latin typeface="Marcellus"/>
              <a:ea typeface="Marcellus"/>
              <a:cs typeface="Marcellus"/>
              <a:sym typeface="Marcellus"/>
            </a:endParaRPr>
          </a:p>
          <a:p>
            <a:pPr marL="0" lvl="0" indent="0" algn="ctr" rtl="0">
              <a:spcBef>
                <a:spcPts val="0"/>
              </a:spcBef>
              <a:spcAft>
                <a:spcPts val="0"/>
              </a:spcAft>
              <a:buNone/>
            </a:pPr>
            <a:r>
              <a:rPr lang="en">
                <a:solidFill>
                  <a:srgbClr val="7088B8"/>
                </a:solidFill>
                <a:latin typeface="Marcellus"/>
                <a:ea typeface="Marcellus"/>
                <a:cs typeface="Marcellus"/>
                <a:sym typeface="Marcellus"/>
              </a:rPr>
              <a:t>Translates to 784 dimensional vectors</a:t>
            </a:r>
            <a:endParaRPr>
              <a:solidFill>
                <a:srgbClr val="7088B8"/>
              </a:solidFill>
              <a:latin typeface="Marcellus"/>
              <a:ea typeface="Marcellus"/>
              <a:cs typeface="Marcellus"/>
              <a:sym typeface="Marcellus"/>
            </a:endParaRPr>
          </a:p>
          <a:p>
            <a:pPr marL="0" lvl="0" indent="0" algn="ctr" rtl="0">
              <a:spcBef>
                <a:spcPts val="0"/>
              </a:spcBef>
              <a:spcAft>
                <a:spcPts val="0"/>
              </a:spcAft>
              <a:buNone/>
            </a:pPr>
            <a:endParaRPr>
              <a:solidFill>
                <a:srgbClr val="7088B8"/>
              </a:solidFill>
              <a:latin typeface="Marcellus"/>
              <a:ea typeface="Marcellus"/>
              <a:cs typeface="Marcellus"/>
              <a:sym typeface="Marcellus"/>
            </a:endParaRPr>
          </a:p>
          <a:p>
            <a:pPr marL="0" lvl="0" indent="0" algn="ctr" rtl="0">
              <a:spcBef>
                <a:spcPts val="0"/>
              </a:spcBef>
              <a:spcAft>
                <a:spcPts val="0"/>
              </a:spcAft>
              <a:buNone/>
            </a:pPr>
            <a:r>
              <a:rPr lang="en">
                <a:solidFill>
                  <a:srgbClr val="7088B8"/>
                </a:solidFill>
                <a:latin typeface="Marcellus"/>
                <a:ea typeface="Marcellus"/>
                <a:cs typeface="Marcellus"/>
                <a:sym typeface="Marcellus"/>
              </a:rPr>
              <a:t>Higher resolution and a good scaling test for clustering</a:t>
            </a:r>
            <a:endParaRPr>
              <a:solidFill>
                <a:srgbClr val="7088B8"/>
              </a:solidFill>
              <a:latin typeface="Marcellus"/>
              <a:ea typeface="Marcellus"/>
              <a:cs typeface="Marcellus"/>
              <a:sym typeface="Marcellus"/>
            </a:endParaRPr>
          </a:p>
        </p:txBody>
      </p:sp>
      <p:pic>
        <p:nvPicPr>
          <p:cNvPr id="519" name="Google Shape;519;p95"/>
          <p:cNvPicPr preferRelativeResize="0"/>
          <p:nvPr/>
        </p:nvPicPr>
        <p:blipFill>
          <a:blip r:embed="rId3">
            <a:alphaModFix/>
          </a:blip>
          <a:stretch>
            <a:fillRect/>
          </a:stretch>
        </p:blipFill>
        <p:spPr>
          <a:xfrm>
            <a:off x="2564875" y="819725"/>
            <a:ext cx="4014258" cy="4018976"/>
          </a:xfrm>
          <a:prstGeom prst="rect">
            <a:avLst/>
          </a:prstGeom>
          <a:noFill/>
          <a:ln>
            <a:noFill/>
          </a:ln>
        </p:spPr>
      </p:pic>
    </p:spTree>
    <p:extLst>
      <p:ext uri="{BB962C8B-B14F-4D97-AF65-F5344CB8AC3E}">
        <p14:creationId xmlns:p14="http://schemas.microsoft.com/office/powerpoint/2010/main" val="3337739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75BAC-B478-BD78-28F7-7D2CB4337C73}"/>
              </a:ext>
            </a:extLst>
          </p:cNvPr>
          <p:cNvPicPr>
            <a:picLocks noChangeAspect="1"/>
          </p:cNvPicPr>
          <p:nvPr/>
        </p:nvPicPr>
        <p:blipFill>
          <a:blip r:embed="rId3"/>
          <a:srcRect/>
          <a:stretch/>
        </p:blipFill>
        <p:spPr>
          <a:xfrm>
            <a:off x="4418748" y="751849"/>
            <a:ext cx="4513317" cy="2358976"/>
          </a:xfrm>
          <a:prstGeom prst="rect">
            <a:avLst/>
          </a:prstGeom>
        </p:spPr>
      </p:pic>
      <p:pic>
        <p:nvPicPr>
          <p:cNvPr id="3" name="Picture 2">
            <a:extLst>
              <a:ext uri="{FF2B5EF4-FFF2-40B4-BE49-F238E27FC236}">
                <a16:creationId xmlns:a16="http://schemas.microsoft.com/office/drawing/2014/main" id="{07C82393-9516-EE89-788C-A4E2A0E51F68}"/>
              </a:ext>
            </a:extLst>
          </p:cNvPr>
          <p:cNvPicPr>
            <a:picLocks noChangeAspect="1"/>
          </p:cNvPicPr>
          <p:nvPr/>
        </p:nvPicPr>
        <p:blipFill>
          <a:blip r:embed="rId4"/>
          <a:srcRect/>
          <a:stretch/>
        </p:blipFill>
        <p:spPr>
          <a:xfrm>
            <a:off x="1772002" y="2580982"/>
            <a:ext cx="973890" cy="2377440"/>
          </a:xfrm>
          <a:prstGeom prst="rect">
            <a:avLst/>
          </a:prstGeom>
        </p:spPr>
      </p:pic>
      <p:sp>
        <p:nvSpPr>
          <p:cNvPr id="8" name="TextBox 7">
            <a:extLst>
              <a:ext uri="{FF2B5EF4-FFF2-40B4-BE49-F238E27FC236}">
                <a16:creationId xmlns:a16="http://schemas.microsoft.com/office/drawing/2014/main" id="{502E2572-1B22-B38B-72E7-3299C545A2D7}"/>
              </a:ext>
            </a:extLst>
          </p:cNvPr>
          <p:cNvSpPr txBox="1"/>
          <p:nvPr/>
        </p:nvSpPr>
        <p:spPr>
          <a:xfrm>
            <a:off x="691497" y="1611425"/>
            <a:ext cx="3077193" cy="523220"/>
          </a:xfrm>
          <a:prstGeom prst="rect">
            <a:avLst/>
          </a:prstGeom>
          <a:noFill/>
        </p:spPr>
        <p:txBody>
          <a:bodyPr wrap="square" rtlCol="0">
            <a:spAutoFit/>
          </a:bodyPr>
          <a:lstStyle/>
          <a:p>
            <a:r>
              <a:rPr lang="en-US" dirty="0">
                <a:solidFill>
                  <a:schemeClr val="tx1"/>
                </a:solidFill>
                <a:latin typeface="Marcellus" panose="020B0604020202020204" charset="0"/>
              </a:rPr>
              <a:t>Preserved by </a:t>
            </a:r>
            <a:r>
              <a:rPr lang="en-US" b="1" dirty="0">
                <a:solidFill>
                  <a:schemeClr val="tx1"/>
                </a:solidFill>
                <a:latin typeface="Marcellus" panose="020B0604020202020204" charset="0"/>
              </a:rPr>
              <a:t>UMAP + HDBSCAN </a:t>
            </a:r>
            <a:r>
              <a:rPr lang="en-US" dirty="0">
                <a:solidFill>
                  <a:schemeClr val="tx1"/>
                </a:solidFill>
                <a:latin typeface="Marcellus" panose="020B0604020202020204" charset="0"/>
              </a:rPr>
              <a:t>(not by Leiden)  </a:t>
            </a:r>
          </a:p>
        </p:txBody>
      </p:sp>
      <p:cxnSp>
        <p:nvCxnSpPr>
          <p:cNvPr id="9" name="Straight Arrow Connector 8">
            <a:extLst>
              <a:ext uri="{FF2B5EF4-FFF2-40B4-BE49-F238E27FC236}">
                <a16:creationId xmlns:a16="http://schemas.microsoft.com/office/drawing/2014/main" id="{81ACD5BE-5C48-5F50-4416-E5DBF04AA70B}"/>
              </a:ext>
            </a:extLst>
          </p:cNvPr>
          <p:cNvCxnSpPr>
            <a:cxnSpLocks/>
          </p:cNvCxnSpPr>
          <p:nvPr/>
        </p:nvCxnSpPr>
        <p:spPr>
          <a:xfrm rot="5400000">
            <a:off x="2015392" y="2244317"/>
            <a:ext cx="487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BDE3DFA-0659-0C23-D274-04BD674C09BB}"/>
              </a:ext>
            </a:extLst>
          </p:cNvPr>
          <p:cNvSpPr txBox="1"/>
          <p:nvPr/>
        </p:nvSpPr>
        <p:spPr>
          <a:xfrm>
            <a:off x="846032" y="803305"/>
            <a:ext cx="2503918" cy="523220"/>
          </a:xfrm>
          <a:prstGeom prst="rect">
            <a:avLst/>
          </a:prstGeom>
          <a:noFill/>
        </p:spPr>
        <p:txBody>
          <a:bodyPr wrap="square" rtlCol="0">
            <a:spAutoFit/>
          </a:bodyPr>
          <a:lstStyle/>
          <a:p>
            <a:r>
              <a:rPr lang="en-US" dirty="0">
                <a:solidFill>
                  <a:schemeClr val="tx1"/>
                </a:solidFill>
                <a:latin typeface="Marcellus" panose="020B0604020202020204" charset="0"/>
              </a:rPr>
              <a:t>Preserved by </a:t>
            </a:r>
            <a:r>
              <a:rPr lang="en-US" b="1" dirty="0">
                <a:solidFill>
                  <a:schemeClr val="tx1"/>
                </a:solidFill>
                <a:latin typeface="Marcellus" panose="020B0604020202020204" charset="0"/>
              </a:rPr>
              <a:t>Leiden</a:t>
            </a:r>
            <a:r>
              <a:rPr lang="en-US" dirty="0">
                <a:solidFill>
                  <a:schemeClr val="tx1"/>
                </a:solidFill>
                <a:latin typeface="Marcellus" panose="020B0604020202020204" charset="0"/>
              </a:rPr>
              <a:t> </a:t>
            </a:r>
            <a:br>
              <a:rPr lang="en-US" dirty="0">
                <a:solidFill>
                  <a:schemeClr val="tx1"/>
                </a:solidFill>
                <a:latin typeface="Marcellus" panose="020B0604020202020204" charset="0"/>
              </a:rPr>
            </a:br>
            <a:r>
              <a:rPr lang="en-US" dirty="0">
                <a:solidFill>
                  <a:schemeClr val="tx1"/>
                </a:solidFill>
                <a:latin typeface="Marcellus" panose="020B0604020202020204" charset="0"/>
              </a:rPr>
              <a:t>(not by HDBSCAN + UMAP)   </a:t>
            </a:r>
          </a:p>
        </p:txBody>
      </p:sp>
      <p:cxnSp>
        <p:nvCxnSpPr>
          <p:cNvPr id="11" name="Straight Arrow Connector 10">
            <a:extLst>
              <a:ext uri="{FF2B5EF4-FFF2-40B4-BE49-F238E27FC236}">
                <a16:creationId xmlns:a16="http://schemas.microsoft.com/office/drawing/2014/main" id="{C921BC1C-ED2F-B970-1124-0B204AF49362}"/>
              </a:ext>
            </a:extLst>
          </p:cNvPr>
          <p:cNvCxnSpPr/>
          <p:nvPr/>
        </p:nvCxnSpPr>
        <p:spPr>
          <a:xfrm>
            <a:off x="2951861" y="948583"/>
            <a:ext cx="487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Google Shape;619;p112">
            <a:extLst>
              <a:ext uri="{FF2B5EF4-FFF2-40B4-BE49-F238E27FC236}">
                <a16:creationId xmlns:a16="http://schemas.microsoft.com/office/drawing/2014/main" id="{349F0617-9297-3447-8BA5-687425184F39}"/>
              </a:ext>
            </a:extLst>
          </p:cNvPr>
          <p:cNvSpPr txBox="1">
            <a:spLocks/>
          </p:cNvSpPr>
          <p:nvPr/>
        </p:nvSpPr>
        <p:spPr>
          <a:xfrm>
            <a:off x="970650" y="52025"/>
            <a:ext cx="7202700" cy="767700"/>
          </a:xfrm>
          <a:prstGeom prst="rect">
            <a:avLst/>
          </a:prstGeom>
          <a:noFill/>
          <a:ln>
            <a:noFill/>
          </a:ln>
        </p:spPr>
        <p:txBody>
          <a:bodyPr spcFirstLastPara="1" wrap="square" lIns="58925" tIns="58925" rIns="58925" bIns="58925" anchor="ctr" anchorCtr="0">
            <a:normAutofit fontScale="90000"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US" dirty="0"/>
              <a:t>MNIST</a:t>
            </a:r>
          </a:p>
        </p:txBody>
      </p:sp>
    </p:spTree>
    <p:extLst>
      <p:ext uri="{BB962C8B-B14F-4D97-AF65-F5344CB8AC3E}">
        <p14:creationId xmlns:p14="http://schemas.microsoft.com/office/powerpoint/2010/main" val="29426982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75BAC-B478-BD78-28F7-7D2CB4337C73}"/>
              </a:ext>
            </a:extLst>
          </p:cNvPr>
          <p:cNvPicPr>
            <a:picLocks noChangeAspect="1"/>
          </p:cNvPicPr>
          <p:nvPr/>
        </p:nvPicPr>
        <p:blipFill>
          <a:blip r:embed="rId3"/>
          <a:srcRect/>
          <a:stretch/>
        </p:blipFill>
        <p:spPr>
          <a:xfrm>
            <a:off x="3474193" y="880218"/>
            <a:ext cx="5663592" cy="1768980"/>
          </a:xfrm>
          <a:prstGeom prst="rect">
            <a:avLst/>
          </a:prstGeom>
        </p:spPr>
      </p:pic>
      <p:pic>
        <p:nvPicPr>
          <p:cNvPr id="3" name="Picture 2">
            <a:extLst>
              <a:ext uri="{FF2B5EF4-FFF2-40B4-BE49-F238E27FC236}">
                <a16:creationId xmlns:a16="http://schemas.microsoft.com/office/drawing/2014/main" id="{07C82393-9516-EE89-788C-A4E2A0E51F68}"/>
              </a:ext>
            </a:extLst>
          </p:cNvPr>
          <p:cNvPicPr>
            <a:picLocks noChangeAspect="1"/>
          </p:cNvPicPr>
          <p:nvPr/>
        </p:nvPicPr>
        <p:blipFill>
          <a:blip r:embed="rId4"/>
          <a:srcRect/>
          <a:stretch/>
        </p:blipFill>
        <p:spPr>
          <a:xfrm>
            <a:off x="1846920" y="2571750"/>
            <a:ext cx="824053" cy="2377440"/>
          </a:xfrm>
          <a:prstGeom prst="rect">
            <a:avLst/>
          </a:prstGeom>
        </p:spPr>
      </p:pic>
      <p:sp>
        <p:nvSpPr>
          <p:cNvPr id="5" name="TextBox 4">
            <a:extLst>
              <a:ext uri="{FF2B5EF4-FFF2-40B4-BE49-F238E27FC236}">
                <a16:creationId xmlns:a16="http://schemas.microsoft.com/office/drawing/2014/main" id="{E9863FC4-7521-BBFA-3C61-BBCDF79EF394}"/>
              </a:ext>
            </a:extLst>
          </p:cNvPr>
          <p:cNvSpPr txBox="1"/>
          <p:nvPr/>
        </p:nvSpPr>
        <p:spPr>
          <a:xfrm>
            <a:off x="846032" y="803305"/>
            <a:ext cx="2503918" cy="523220"/>
          </a:xfrm>
          <a:prstGeom prst="rect">
            <a:avLst/>
          </a:prstGeom>
          <a:noFill/>
        </p:spPr>
        <p:txBody>
          <a:bodyPr wrap="square" rtlCol="0">
            <a:spAutoFit/>
          </a:bodyPr>
          <a:lstStyle/>
          <a:p>
            <a:r>
              <a:rPr lang="en-US" dirty="0">
                <a:solidFill>
                  <a:schemeClr val="tx1"/>
                </a:solidFill>
                <a:latin typeface="Marcellus" panose="020B0604020202020204" charset="0"/>
              </a:rPr>
              <a:t>Preserved by </a:t>
            </a:r>
            <a:r>
              <a:rPr lang="en-US" b="1" dirty="0">
                <a:solidFill>
                  <a:schemeClr val="tx1"/>
                </a:solidFill>
                <a:latin typeface="Marcellus" panose="020B0604020202020204" charset="0"/>
              </a:rPr>
              <a:t>Leiden</a:t>
            </a:r>
            <a:r>
              <a:rPr lang="en-US" dirty="0">
                <a:solidFill>
                  <a:schemeClr val="tx1"/>
                </a:solidFill>
                <a:latin typeface="Marcellus" panose="020B0604020202020204" charset="0"/>
              </a:rPr>
              <a:t> </a:t>
            </a:r>
            <a:br>
              <a:rPr lang="en-US" dirty="0">
                <a:solidFill>
                  <a:schemeClr val="tx1"/>
                </a:solidFill>
                <a:latin typeface="Marcellus" panose="020B0604020202020204" charset="0"/>
              </a:rPr>
            </a:br>
            <a:r>
              <a:rPr lang="en-US" dirty="0">
                <a:solidFill>
                  <a:schemeClr val="tx1"/>
                </a:solidFill>
                <a:latin typeface="Marcellus" panose="020B0604020202020204" charset="0"/>
              </a:rPr>
              <a:t>(not by HDBSCAN + UMAP)  </a:t>
            </a:r>
          </a:p>
        </p:txBody>
      </p:sp>
      <p:sp>
        <p:nvSpPr>
          <p:cNvPr id="8" name="TextBox 7">
            <a:extLst>
              <a:ext uri="{FF2B5EF4-FFF2-40B4-BE49-F238E27FC236}">
                <a16:creationId xmlns:a16="http://schemas.microsoft.com/office/drawing/2014/main" id="{502E2572-1B22-B38B-72E7-3299C545A2D7}"/>
              </a:ext>
            </a:extLst>
          </p:cNvPr>
          <p:cNvSpPr txBox="1"/>
          <p:nvPr/>
        </p:nvSpPr>
        <p:spPr>
          <a:xfrm>
            <a:off x="691497" y="1611425"/>
            <a:ext cx="2914819" cy="523220"/>
          </a:xfrm>
          <a:prstGeom prst="rect">
            <a:avLst/>
          </a:prstGeom>
          <a:noFill/>
        </p:spPr>
        <p:txBody>
          <a:bodyPr wrap="square" rtlCol="0">
            <a:spAutoFit/>
          </a:bodyPr>
          <a:lstStyle/>
          <a:p>
            <a:r>
              <a:rPr lang="en-US" dirty="0">
                <a:solidFill>
                  <a:schemeClr val="tx1"/>
                </a:solidFill>
                <a:latin typeface="Marcellus" panose="020B0604020202020204" charset="0"/>
              </a:rPr>
              <a:t>Preserved by </a:t>
            </a:r>
            <a:r>
              <a:rPr lang="en-US" b="1" dirty="0">
                <a:solidFill>
                  <a:schemeClr val="tx1"/>
                </a:solidFill>
                <a:latin typeface="Marcellus" panose="020B0604020202020204" charset="0"/>
              </a:rPr>
              <a:t>UMAP + HDBSCAN </a:t>
            </a:r>
            <a:r>
              <a:rPr lang="en-US" dirty="0">
                <a:solidFill>
                  <a:schemeClr val="tx1"/>
                </a:solidFill>
                <a:latin typeface="Marcellus" panose="020B0604020202020204" charset="0"/>
              </a:rPr>
              <a:t>(not by Leiden)</a:t>
            </a:r>
          </a:p>
        </p:txBody>
      </p:sp>
      <p:cxnSp>
        <p:nvCxnSpPr>
          <p:cNvPr id="2" name="Straight Arrow Connector 1">
            <a:extLst>
              <a:ext uri="{FF2B5EF4-FFF2-40B4-BE49-F238E27FC236}">
                <a16:creationId xmlns:a16="http://schemas.microsoft.com/office/drawing/2014/main" id="{F86057AD-AC23-A50F-C1E1-8650C77889A9}"/>
              </a:ext>
            </a:extLst>
          </p:cNvPr>
          <p:cNvCxnSpPr>
            <a:cxnSpLocks/>
          </p:cNvCxnSpPr>
          <p:nvPr/>
        </p:nvCxnSpPr>
        <p:spPr>
          <a:xfrm rot="5400000">
            <a:off x="2015392" y="2244317"/>
            <a:ext cx="487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4DB016D-FD96-84A7-A593-11CC795007D2}"/>
              </a:ext>
            </a:extLst>
          </p:cNvPr>
          <p:cNvCxnSpPr/>
          <p:nvPr/>
        </p:nvCxnSpPr>
        <p:spPr>
          <a:xfrm>
            <a:off x="2951861" y="948583"/>
            <a:ext cx="487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Google Shape;619;p112">
            <a:extLst>
              <a:ext uri="{FF2B5EF4-FFF2-40B4-BE49-F238E27FC236}">
                <a16:creationId xmlns:a16="http://schemas.microsoft.com/office/drawing/2014/main" id="{D8019668-220D-F413-5EAF-ACD96070F831}"/>
              </a:ext>
            </a:extLst>
          </p:cNvPr>
          <p:cNvSpPr txBox="1">
            <a:spLocks/>
          </p:cNvSpPr>
          <p:nvPr/>
        </p:nvSpPr>
        <p:spPr>
          <a:xfrm>
            <a:off x="970650" y="52025"/>
            <a:ext cx="7202700" cy="767700"/>
          </a:xfrm>
          <a:prstGeom prst="rect">
            <a:avLst/>
          </a:prstGeom>
          <a:noFill/>
          <a:ln>
            <a:noFill/>
          </a:ln>
        </p:spPr>
        <p:txBody>
          <a:bodyPr spcFirstLastPara="1" wrap="square" lIns="58925" tIns="58925" rIns="58925" bIns="58925" anchor="ctr" anchorCtr="0">
            <a:normAutofit fontScale="90000"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US" dirty="0"/>
              <a:t>COIL</a:t>
            </a:r>
          </a:p>
        </p:txBody>
      </p:sp>
    </p:spTree>
    <p:extLst>
      <p:ext uri="{BB962C8B-B14F-4D97-AF65-F5344CB8AC3E}">
        <p14:creationId xmlns:p14="http://schemas.microsoft.com/office/powerpoint/2010/main" val="19817017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75BAC-B478-BD78-28F7-7D2CB4337C73}"/>
              </a:ext>
            </a:extLst>
          </p:cNvPr>
          <p:cNvPicPr>
            <a:picLocks noChangeAspect="1"/>
          </p:cNvPicPr>
          <p:nvPr/>
        </p:nvPicPr>
        <p:blipFill>
          <a:blip r:embed="rId3"/>
          <a:srcRect/>
          <a:stretch/>
        </p:blipFill>
        <p:spPr>
          <a:xfrm>
            <a:off x="4409629" y="1172394"/>
            <a:ext cx="4728155" cy="1476803"/>
          </a:xfrm>
          <a:prstGeom prst="rect">
            <a:avLst/>
          </a:prstGeom>
        </p:spPr>
      </p:pic>
      <p:sp>
        <p:nvSpPr>
          <p:cNvPr id="11" name="Google Shape;619;p112">
            <a:extLst>
              <a:ext uri="{FF2B5EF4-FFF2-40B4-BE49-F238E27FC236}">
                <a16:creationId xmlns:a16="http://schemas.microsoft.com/office/drawing/2014/main" id="{D8019668-220D-F413-5EAF-ACD96070F831}"/>
              </a:ext>
            </a:extLst>
          </p:cNvPr>
          <p:cNvSpPr txBox="1">
            <a:spLocks/>
          </p:cNvSpPr>
          <p:nvPr/>
        </p:nvSpPr>
        <p:spPr>
          <a:xfrm>
            <a:off x="970650" y="52025"/>
            <a:ext cx="7202700" cy="767700"/>
          </a:xfrm>
          <a:prstGeom prst="rect">
            <a:avLst/>
          </a:prstGeom>
          <a:noFill/>
          <a:ln>
            <a:noFill/>
          </a:ln>
        </p:spPr>
        <p:txBody>
          <a:bodyPr spcFirstLastPara="1" wrap="square" lIns="58925" tIns="58925" rIns="58925" bIns="58925" anchor="ctr" anchorCtr="0">
            <a:normAutofit fontScale="90000"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US" dirty="0"/>
              <a:t>COIL</a:t>
            </a:r>
          </a:p>
        </p:txBody>
      </p:sp>
      <p:pic>
        <p:nvPicPr>
          <p:cNvPr id="12" name="Picture 11" descr="Shape&#10;&#10;Description automatically generated">
            <a:extLst>
              <a:ext uri="{FF2B5EF4-FFF2-40B4-BE49-F238E27FC236}">
                <a16:creationId xmlns:a16="http://schemas.microsoft.com/office/drawing/2014/main" id="{0D65CA35-C6F7-33EB-D2D7-A363078A51FA}"/>
              </a:ext>
            </a:extLst>
          </p:cNvPr>
          <p:cNvPicPr>
            <a:picLocks noChangeAspect="1"/>
          </p:cNvPicPr>
          <p:nvPr/>
        </p:nvPicPr>
        <p:blipFill>
          <a:blip r:embed="rId4"/>
          <a:stretch>
            <a:fillRect/>
          </a:stretch>
        </p:blipFill>
        <p:spPr>
          <a:xfrm>
            <a:off x="98100" y="737969"/>
            <a:ext cx="4311530" cy="4311530"/>
          </a:xfrm>
          <a:prstGeom prst="rect">
            <a:avLst/>
          </a:prstGeom>
        </p:spPr>
      </p:pic>
    </p:spTree>
    <p:extLst>
      <p:ext uri="{BB962C8B-B14F-4D97-AF65-F5344CB8AC3E}">
        <p14:creationId xmlns:p14="http://schemas.microsoft.com/office/powerpoint/2010/main" val="31635071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75BAC-B478-BD78-28F7-7D2CB4337C73}"/>
              </a:ext>
            </a:extLst>
          </p:cNvPr>
          <p:cNvPicPr>
            <a:picLocks noChangeAspect="1"/>
          </p:cNvPicPr>
          <p:nvPr/>
        </p:nvPicPr>
        <p:blipFill>
          <a:blip r:embed="rId3"/>
          <a:srcRect/>
          <a:stretch/>
        </p:blipFill>
        <p:spPr>
          <a:xfrm>
            <a:off x="4409629" y="1172394"/>
            <a:ext cx="4728155" cy="1476803"/>
          </a:xfrm>
          <a:prstGeom prst="rect">
            <a:avLst/>
          </a:prstGeom>
        </p:spPr>
      </p:pic>
      <p:sp>
        <p:nvSpPr>
          <p:cNvPr id="11" name="Google Shape;619;p112">
            <a:extLst>
              <a:ext uri="{FF2B5EF4-FFF2-40B4-BE49-F238E27FC236}">
                <a16:creationId xmlns:a16="http://schemas.microsoft.com/office/drawing/2014/main" id="{D8019668-220D-F413-5EAF-ACD96070F831}"/>
              </a:ext>
            </a:extLst>
          </p:cNvPr>
          <p:cNvSpPr txBox="1">
            <a:spLocks/>
          </p:cNvSpPr>
          <p:nvPr/>
        </p:nvSpPr>
        <p:spPr>
          <a:xfrm>
            <a:off x="970650" y="52025"/>
            <a:ext cx="7202700" cy="767700"/>
          </a:xfrm>
          <a:prstGeom prst="rect">
            <a:avLst/>
          </a:prstGeom>
          <a:noFill/>
          <a:ln>
            <a:noFill/>
          </a:ln>
        </p:spPr>
        <p:txBody>
          <a:bodyPr spcFirstLastPara="1" wrap="square" lIns="58925" tIns="58925" rIns="58925" bIns="58925" anchor="ctr" anchorCtr="0">
            <a:normAutofit fontScale="90000"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US" dirty="0"/>
              <a:t>COIL</a:t>
            </a:r>
          </a:p>
        </p:txBody>
      </p:sp>
      <p:pic>
        <p:nvPicPr>
          <p:cNvPr id="12" name="Picture 11">
            <a:extLst>
              <a:ext uri="{FF2B5EF4-FFF2-40B4-BE49-F238E27FC236}">
                <a16:creationId xmlns:a16="http://schemas.microsoft.com/office/drawing/2014/main" id="{0D65CA35-C6F7-33EB-D2D7-A363078A51FA}"/>
              </a:ext>
            </a:extLst>
          </p:cNvPr>
          <p:cNvPicPr>
            <a:picLocks noChangeAspect="1"/>
          </p:cNvPicPr>
          <p:nvPr/>
        </p:nvPicPr>
        <p:blipFill>
          <a:blip r:embed="rId4"/>
          <a:srcRect/>
          <a:stretch/>
        </p:blipFill>
        <p:spPr>
          <a:xfrm>
            <a:off x="98100" y="751443"/>
            <a:ext cx="4311530" cy="4284582"/>
          </a:xfrm>
          <a:prstGeom prst="rect">
            <a:avLst/>
          </a:prstGeom>
        </p:spPr>
      </p:pic>
      <p:sp>
        <p:nvSpPr>
          <p:cNvPr id="2" name="Rectangle 1">
            <a:extLst>
              <a:ext uri="{FF2B5EF4-FFF2-40B4-BE49-F238E27FC236}">
                <a16:creationId xmlns:a16="http://schemas.microsoft.com/office/drawing/2014/main" id="{8D90A12B-77C9-17B4-61CC-2B9C71593F99}"/>
              </a:ext>
            </a:extLst>
          </p:cNvPr>
          <p:cNvSpPr/>
          <p:nvPr/>
        </p:nvSpPr>
        <p:spPr>
          <a:xfrm>
            <a:off x="4409629" y="1172394"/>
            <a:ext cx="504203" cy="1476803"/>
          </a:xfrm>
          <a:prstGeom prst="rect">
            <a:avLst/>
          </a:prstGeom>
          <a:noFill/>
          <a:ln w="762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BD34388-8A35-54F1-7900-2786BCA093D8}"/>
              </a:ext>
            </a:extLst>
          </p:cNvPr>
          <p:cNvSpPr/>
          <p:nvPr/>
        </p:nvSpPr>
        <p:spPr>
          <a:xfrm>
            <a:off x="6758305" y="1170966"/>
            <a:ext cx="504203" cy="147680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BCB0B09-A0B1-9F2A-466F-042A340ADFD0}"/>
              </a:ext>
            </a:extLst>
          </p:cNvPr>
          <p:cNvPicPr>
            <a:picLocks noChangeAspect="1"/>
          </p:cNvPicPr>
          <p:nvPr/>
        </p:nvPicPr>
        <p:blipFill>
          <a:blip r:embed="rId5"/>
          <a:srcRect/>
          <a:stretch/>
        </p:blipFill>
        <p:spPr>
          <a:xfrm>
            <a:off x="185677" y="1408347"/>
            <a:ext cx="403251" cy="1163403"/>
          </a:xfrm>
          <a:prstGeom prst="rect">
            <a:avLst/>
          </a:prstGeom>
        </p:spPr>
      </p:pic>
      <p:cxnSp>
        <p:nvCxnSpPr>
          <p:cNvPr id="7" name="Straight Arrow Connector 6">
            <a:extLst>
              <a:ext uri="{FF2B5EF4-FFF2-40B4-BE49-F238E27FC236}">
                <a16:creationId xmlns:a16="http://schemas.microsoft.com/office/drawing/2014/main" id="{D3B6FF33-C34A-0145-B823-279E503ECB1E}"/>
              </a:ext>
            </a:extLst>
          </p:cNvPr>
          <p:cNvCxnSpPr>
            <a:stCxn id="5" idx="3"/>
          </p:cNvCxnSpPr>
          <p:nvPr/>
        </p:nvCxnSpPr>
        <p:spPr>
          <a:xfrm>
            <a:off x="588928" y="1990049"/>
            <a:ext cx="240231" cy="19908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2294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026ABC-88E6-E67F-70CC-114D3D141FE4}"/>
              </a:ext>
            </a:extLst>
          </p:cNvPr>
          <p:cNvPicPr>
            <a:picLocks noChangeAspect="1"/>
          </p:cNvPicPr>
          <p:nvPr/>
        </p:nvPicPr>
        <p:blipFill>
          <a:blip r:embed="rId3"/>
          <a:stretch>
            <a:fillRect/>
          </a:stretch>
        </p:blipFill>
        <p:spPr>
          <a:xfrm>
            <a:off x="1955066" y="648552"/>
            <a:ext cx="4573922" cy="4494948"/>
          </a:xfrm>
          <a:prstGeom prst="rect">
            <a:avLst/>
          </a:prstGeom>
        </p:spPr>
      </p:pic>
      <p:sp>
        <p:nvSpPr>
          <p:cNvPr id="5" name="Google Shape;619;p112">
            <a:extLst>
              <a:ext uri="{FF2B5EF4-FFF2-40B4-BE49-F238E27FC236}">
                <a16:creationId xmlns:a16="http://schemas.microsoft.com/office/drawing/2014/main" id="{C228692F-616E-9D3E-3ED8-5F3786722A92}"/>
              </a:ext>
            </a:extLst>
          </p:cNvPr>
          <p:cNvSpPr txBox="1">
            <a:spLocks/>
          </p:cNvSpPr>
          <p:nvPr/>
        </p:nvSpPr>
        <p:spPr>
          <a:xfrm>
            <a:off x="1384419" y="17841"/>
            <a:ext cx="6788930" cy="767700"/>
          </a:xfrm>
          <a:prstGeom prst="rect">
            <a:avLst/>
          </a:prstGeom>
          <a:noFill/>
          <a:ln>
            <a:noFill/>
          </a:ln>
        </p:spPr>
        <p:txBody>
          <a:bodyPr spcFirstLastPara="1" wrap="square" lIns="58925" tIns="58925" rIns="58925" bIns="58925" anchor="ctr" anchorCtr="0">
            <a:normAutofit fontScale="67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US" dirty="0"/>
              <a:t>USPS: cliques’ min UMAP weights</a:t>
            </a:r>
          </a:p>
        </p:txBody>
      </p:sp>
    </p:spTree>
    <p:extLst>
      <p:ext uri="{BB962C8B-B14F-4D97-AF65-F5344CB8AC3E}">
        <p14:creationId xmlns:p14="http://schemas.microsoft.com/office/powerpoint/2010/main" val="10557992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116"/>
          <p:cNvSpPr txBox="1">
            <a:spLocks noGrp="1"/>
          </p:cNvSpPr>
          <p:nvPr>
            <p:ph type="title"/>
          </p:nvPr>
        </p:nvSpPr>
        <p:spPr>
          <a:xfrm>
            <a:off x="1473750" y="1067400"/>
            <a:ext cx="61965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dirty="0"/>
              <a:t>External/internal edge properties</a:t>
            </a:r>
            <a:endParaRPr dirty="0"/>
          </a:p>
        </p:txBody>
      </p:sp>
    </p:spTree>
    <p:extLst>
      <p:ext uri="{BB962C8B-B14F-4D97-AF65-F5344CB8AC3E}">
        <p14:creationId xmlns:p14="http://schemas.microsoft.com/office/powerpoint/2010/main" val="3260933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6FB70A-C136-B5FC-15D4-7A061D7727A9}"/>
              </a:ext>
            </a:extLst>
          </p:cNvPr>
          <p:cNvPicPr>
            <a:picLocks noChangeAspect="1"/>
          </p:cNvPicPr>
          <p:nvPr/>
        </p:nvPicPr>
        <p:blipFill>
          <a:blip r:embed="rId3"/>
          <a:srcRect/>
          <a:stretch/>
        </p:blipFill>
        <p:spPr>
          <a:xfrm>
            <a:off x="581242" y="708627"/>
            <a:ext cx="7981516" cy="4336264"/>
          </a:xfrm>
          <a:prstGeom prst="rect">
            <a:avLst/>
          </a:prstGeom>
        </p:spPr>
      </p:pic>
      <p:sp>
        <p:nvSpPr>
          <p:cNvPr id="2" name="Google Shape;619;p112">
            <a:extLst>
              <a:ext uri="{FF2B5EF4-FFF2-40B4-BE49-F238E27FC236}">
                <a16:creationId xmlns:a16="http://schemas.microsoft.com/office/drawing/2014/main" id="{01CF21DC-A857-E729-7DEE-3753DB6D871C}"/>
              </a:ext>
            </a:extLst>
          </p:cNvPr>
          <p:cNvSpPr txBox="1">
            <a:spLocks/>
          </p:cNvSpPr>
          <p:nvPr/>
        </p:nvSpPr>
        <p:spPr>
          <a:xfrm>
            <a:off x="970650" y="-59073"/>
            <a:ext cx="7202700" cy="767700"/>
          </a:xfrm>
          <a:prstGeom prst="rect">
            <a:avLst/>
          </a:prstGeom>
          <a:noFill/>
          <a:ln>
            <a:noFill/>
          </a:ln>
        </p:spPr>
        <p:txBody>
          <a:bodyPr spcFirstLastPara="1" wrap="square" lIns="58925" tIns="58925" rIns="58925" bIns="58925" anchor="ctr" anchorCtr="0">
            <a:normAutofit fontScale="90000"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US" dirty="0"/>
              <a:t>USPS Digits</a:t>
            </a:r>
          </a:p>
        </p:txBody>
      </p:sp>
    </p:spTree>
    <p:extLst>
      <p:ext uri="{BB962C8B-B14F-4D97-AF65-F5344CB8AC3E}">
        <p14:creationId xmlns:p14="http://schemas.microsoft.com/office/powerpoint/2010/main" val="26706825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BA787-634E-B53C-C952-934CDF15EDF2}"/>
              </a:ext>
            </a:extLst>
          </p:cNvPr>
          <p:cNvSpPr>
            <a:spLocks noGrp="1"/>
          </p:cNvSpPr>
          <p:nvPr>
            <p:ph type="title"/>
          </p:nvPr>
        </p:nvSpPr>
        <p:spPr/>
        <p:txBody>
          <a:bodyPr/>
          <a:lstStyle/>
          <a:p>
            <a:r>
              <a:rPr lang="en-US" dirty="0"/>
              <a:t>Partition graph using “robust” single linkage on sparse dissimilarities</a:t>
            </a:r>
          </a:p>
        </p:txBody>
      </p:sp>
    </p:spTree>
    <p:extLst>
      <p:ext uri="{BB962C8B-B14F-4D97-AF65-F5344CB8AC3E}">
        <p14:creationId xmlns:p14="http://schemas.microsoft.com/office/powerpoint/2010/main" val="23175672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EF66D-42B0-302B-689B-76B70427FEDB}"/>
              </a:ext>
            </a:extLst>
          </p:cNvPr>
          <p:cNvSpPr>
            <a:spLocks noGrp="1"/>
          </p:cNvSpPr>
          <p:nvPr>
            <p:ph type="title"/>
          </p:nvPr>
        </p:nvSpPr>
        <p:spPr>
          <a:xfrm>
            <a:off x="970649" y="1067400"/>
            <a:ext cx="7558053" cy="3008700"/>
          </a:xfrm>
        </p:spPr>
        <p:txBody>
          <a:bodyPr>
            <a:noAutofit/>
          </a:bodyPr>
          <a:lstStyle/>
          <a:p>
            <a:pPr algn="l"/>
            <a:r>
              <a:rPr lang="en-US" sz="2000" dirty="0"/>
              <a:t>(1) UMAP weights</a:t>
            </a:r>
            <a:br>
              <a:rPr lang="en-US" sz="2000" dirty="0"/>
            </a:br>
            <a:r>
              <a:rPr lang="en-US" sz="2000" dirty="0"/>
              <a:t>(2) Number of supporting triangles </a:t>
            </a:r>
            <a:br>
              <a:rPr lang="en-US" sz="2000" dirty="0"/>
            </a:br>
            <a:r>
              <a:rPr lang="en-US" sz="2000" dirty="0"/>
              <a:t>(3) Average of edge (and non-edge) weights + UMAP weight</a:t>
            </a:r>
            <a:br>
              <a:rPr lang="en-US" sz="2000" dirty="0"/>
            </a:br>
            <a:r>
              <a:rPr lang="en-US" sz="2000" dirty="0"/>
              <a:t>     - Romeo and Juliet</a:t>
            </a:r>
            <a:br>
              <a:rPr lang="en-US" sz="2000" dirty="0"/>
            </a:br>
            <a:r>
              <a:rPr lang="en-US" sz="2000" dirty="0"/>
              <a:t>(4) Number of cycles of length 1, 3 and 4</a:t>
            </a:r>
            <a:br>
              <a:rPr lang="en-US" sz="2000" dirty="0"/>
            </a:br>
            <a:r>
              <a:rPr lang="en-US" sz="2000" dirty="0"/>
              <a:t>(5) UMAP weight of modified high dimensional representations. </a:t>
            </a:r>
          </a:p>
        </p:txBody>
      </p:sp>
      <p:sp>
        <p:nvSpPr>
          <p:cNvPr id="3" name="Google Shape;619;p112">
            <a:extLst>
              <a:ext uri="{FF2B5EF4-FFF2-40B4-BE49-F238E27FC236}">
                <a16:creationId xmlns:a16="http://schemas.microsoft.com/office/drawing/2014/main" id="{F725792B-D9BB-3DC6-C85E-74AE175C1454}"/>
              </a:ext>
            </a:extLst>
          </p:cNvPr>
          <p:cNvSpPr txBox="1">
            <a:spLocks/>
          </p:cNvSpPr>
          <p:nvPr/>
        </p:nvSpPr>
        <p:spPr>
          <a:xfrm>
            <a:off x="970650" y="52025"/>
            <a:ext cx="7202700" cy="767700"/>
          </a:xfrm>
          <a:prstGeom prst="rect">
            <a:avLst/>
          </a:prstGeom>
          <a:noFill/>
          <a:ln>
            <a:noFill/>
          </a:ln>
        </p:spPr>
        <p:txBody>
          <a:bodyPr spcFirstLastPara="1" wrap="square" lIns="58925" tIns="58925" rIns="58925" bIns="58925" anchor="ctr" anchorCtr="0">
            <a:normAutofit fontScale="5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US" dirty="0"/>
              <a:t>Sparse (dis -) similarities </a:t>
            </a:r>
            <a:br>
              <a:rPr lang="en-US" dirty="0"/>
            </a:br>
            <a:r>
              <a:rPr lang="en-US" dirty="0"/>
              <a:t>(inverse of - )</a:t>
            </a:r>
          </a:p>
        </p:txBody>
      </p:sp>
    </p:spTree>
    <p:extLst>
      <p:ext uri="{BB962C8B-B14F-4D97-AF65-F5344CB8AC3E}">
        <p14:creationId xmlns:p14="http://schemas.microsoft.com/office/powerpoint/2010/main" val="40890856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3AB16EBB-59C9-E1F6-4D9E-9BDCBFE64C6A}"/>
              </a:ext>
            </a:extLst>
          </p:cNvPr>
          <p:cNvPicPr>
            <a:picLocks noChangeAspect="1"/>
          </p:cNvPicPr>
          <p:nvPr/>
        </p:nvPicPr>
        <p:blipFill>
          <a:blip r:embed="rId3"/>
          <a:stretch>
            <a:fillRect/>
          </a:stretch>
        </p:blipFill>
        <p:spPr>
          <a:xfrm>
            <a:off x="1269223" y="811850"/>
            <a:ext cx="6721716" cy="4192208"/>
          </a:xfrm>
          <a:prstGeom prst="rect">
            <a:avLst/>
          </a:prstGeom>
        </p:spPr>
      </p:pic>
      <p:sp>
        <p:nvSpPr>
          <p:cNvPr id="5" name="Google Shape;619;p112">
            <a:extLst>
              <a:ext uri="{FF2B5EF4-FFF2-40B4-BE49-F238E27FC236}">
                <a16:creationId xmlns:a16="http://schemas.microsoft.com/office/drawing/2014/main" id="{4F40B3EB-650B-84C5-A28F-B018CC92EB32}"/>
              </a:ext>
            </a:extLst>
          </p:cNvPr>
          <p:cNvSpPr txBox="1">
            <a:spLocks/>
          </p:cNvSpPr>
          <p:nvPr/>
        </p:nvSpPr>
        <p:spPr>
          <a:xfrm>
            <a:off x="970650" y="-59073"/>
            <a:ext cx="7202700" cy="767700"/>
          </a:xfrm>
          <a:prstGeom prst="rect">
            <a:avLst/>
          </a:prstGeom>
          <a:noFill/>
          <a:ln>
            <a:noFill/>
          </a:ln>
        </p:spPr>
        <p:txBody>
          <a:bodyPr spcFirstLastPara="1" wrap="square" lIns="58925" tIns="58925" rIns="58925" bIns="58925" anchor="ctr" anchorCtr="0">
            <a:normAutofit fontScale="90000"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US" dirty="0"/>
              <a:t>Pen Digits</a:t>
            </a:r>
          </a:p>
        </p:txBody>
      </p:sp>
    </p:spTree>
    <p:extLst>
      <p:ext uri="{BB962C8B-B14F-4D97-AF65-F5344CB8AC3E}">
        <p14:creationId xmlns:p14="http://schemas.microsoft.com/office/powerpoint/2010/main" val="290554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96"/>
          <p:cNvSpPr txBox="1">
            <a:spLocks noGrp="1"/>
          </p:cNvSpPr>
          <p:nvPr>
            <p:ph type="title"/>
          </p:nvPr>
        </p:nvSpPr>
        <p:spPr>
          <a:xfrm>
            <a:off x="970650" y="52025"/>
            <a:ext cx="7202700" cy="767700"/>
          </a:xfrm>
          <a:prstGeom prst="rect">
            <a:avLst/>
          </a:prstGeom>
        </p:spPr>
        <p:txBody>
          <a:bodyPr spcFirstLastPara="1" wrap="square" lIns="58925" tIns="58925" rIns="58925" bIns="58925" anchor="ctr" anchorCtr="0">
            <a:normAutofit fontScale="90000"/>
          </a:bodyPr>
          <a:lstStyle/>
          <a:p>
            <a:pPr marL="0" lvl="0" indent="0" algn="ctr" rtl="0">
              <a:spcBef>
                <a:spcPts val="0"/>
              </a:spcBef>
              <a:spcAft>
                <a:spcPts val="0"/>
              </a:spcAft>
              <a:buNone/>
            </a:pPr>
            <a:r>
              <a:rPr lang="en"/>
              <a:t>COIL-20 Objects</a:t>
            </a:r>
            <a:endParaRPr/>
          </a:p>
        </p:txBody>
      </p:sp>
      <p:sp>
        <p:nvSpPr>
          <p:cNvPr id="525" name="Google Shape;525;p96"/>
          <p:cNvSpPr txBox="1"/>
          <p:nvPr/>
        </p:nvSpPr>
        <p:spPr>
          <a:xfrm>
            <a:off x="247875" y="1391950"/>
            <a:ext cx="2030700" cy="26694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7088B8"/>
                </a:solidFill>
                <a:latin typeface="Marcellus"/>
                <a:ea typeface="Marcellus"/>
                <a:cs typeface="Marcellus"/>
                <a:sym typeface="Marcellus"/>
              </a:rPr>
              <a:t>Photos of 20 objects from 72 angles</a:t>
            </a:r>
            <a:endParaRPr>
              <a:solidFill>
                <a:srgbClr val="7088B8"/>
              </a:solidFill>
              <a:latin typeface="Marcellus"/>
              <a:ea typeface="Marcellus"/>
              <a:cs typeface="Marcellus"/>
              <a:sym typeface="Marcellus"/>
            </a:endParaRPr>
          </a:p>
          <a:p>
            <a:pPr marL="0" lvl="0" indent="0" algn="ctr" rtl="0">
              <a:spcBef>
                <a:spcPts val="0"/>
              </a:spcBef>
              <a:spcAft>
                <a:spcPts val="0"/>
              </a:spcAft>
              <a:buNone/>
            </a:pPr>
            <a:endParaRPr>
              <a:solidFill>
                <a:srgbClr val="7088B8"/>
              </a:solidFill>
              <a:latin typeface="Marcellus"/>
              <a:ea typeface="Marcellus"/>
              <a:cs typeface="Marcellus"/>
              <a:sym typeface="Marcellus"/>
            </a:endParaRPr>
          </a:p>
          <a:p>
            <a:pPr marL="0" lvl="0" indent="0" algn="ctr" rtl="0">
              <a:spcBef>
                <a:spcPts val="0"/>
              </a:spcBef>
              <a:spcAft>
                <a:spcPts val="0"/>
              </a:spcAft>
              <a:buNone/>
            </a:pPr>
            <a:r>
              <a:rPr lang="en">
                <a:solidFill>
                  <a:srgbClr val="7088B8"/>
                </a:solidFill>
                <a:latin typeface="Marcellus"/>
                <a:ea typeface="Marcellus"/>
                <a:cs typeface="Marcellus"/>
                <a:sym typeface="Marcellus"/>
              </a:rPr>
              <a:t>1440 images</a:t>
            </a:r>
            <a:endParaRPr>
              <a:solidFill>
                <a:srgbClr val="7088B8"/>
              </a:solidFill>
              <a:latin typeface="Marcellus"/>
              <a:ea typeface="Marcellus"/>
              <a:cs typeface="Marcellus"/>
              <a:sym typeface="Marcellus"/>
            </a:endParaRPr>
          </a:p>
          <a:p>
            <a:pPr marL="0" lvl="0" indent="0" algn="ctr" rtl="0">
              <a:spcBef>
                <a:spcPts val="0"/>
              </a:spcBef>
              <a:spcAft>
                <a:spcPts val="0"/>
              </a:spcAft>
              <a:buNone/>
            </a:pPr>
            <a:r>
              <a:rPr lang="en">
                <a:solidFill>
                  <a:srgbClr val="7088B8"/>
                </a:solidFill>
                <a:latin typeface="Marcellus"/>
                <a:ea typeface="Marcellus"/>
                <a:cs typeface="Marcellus"/>
                <a:sym typeface="Marcellus"/>
              </a:rPr>
              <a:t>128x128 pixels</a:t>
            </a:r>
            <a:endParaRPr>
              <a:solidFill>
                <a:srgbClr val="7088B8"/>
              </a:solidFill>
              <a:latin typeface="Marcellus"/>
              <a:ea typeface="Marcellus"/>
              <a:cs typeface="Marcellus"/>
              <a:sym typeface="Marcellus"/>
            </a:endParaRPr>
          </a:p>
          <a:p>
            <a:pPr marL="0" lvl="0" indent="0" algn="ctr" rtl="0">
              <a:spcBef>
                <a:spcPts val="0"/>
              </a:spcBef>
              <a:spcAft>
                <a:spcPts val="0"/>
              </a:spcAft>
              <a:buNone/>
            </a:pPr>
            <a:endParaRPr>
              <a:solidFill>
                <a:srgbClr val="7088B8"/>
              </a:solidFill>
              <a:latin typeface="Marcellus"/>
              <a:ea typeface="Marcellus"/>
              <a:cs typeface="Marcellus"/>
              <a:sym typeface="Marcellus"/>
            </a:endParaRPr>
          </a:p>
          <a:p>
            <a:pPr marL="0" lvl="0" indent="0" algn="ctr" rtl="0">
              <a:spcBef>
                <a:spcPts val="0"/>
              </a:spcBef>
              <a:spcAft>
                <a:spcPts val="0"/>
              </a:spcAft>
              <a:buNone/>
            </a:pPr>
            <a:r>
              <a:rPr lang="en">
                <a:solidFill>
                  <a:srgbClr val="7088B8"/>
                </a:solidFill>
                <a:latin typeface="Marcellus"/>
                <a:ea typeface="Marcellus"/>
                <a:cs typeface="Marcellus"/>
                <a:sym typeface="Marcellus"/>
              </a:rPr>
              <a:t>Translates to 16384 dimensional vectors</a:t>
            </a:r>
            <a:endParaRPr>
              <a:solidFill>
                <a:srgbClr val="7088B8"/>
              </a:solidFill>
              <a:latin typeface="Marcellus"/>
              <a:ea typeface="Marcellus"/>
              <a:cs typeface="Marcellus"/>
              <a:sym typeface="Marcellus"/>
            </a:endParaRPr>
          </a:p>
          <a:p>
            <a:pPr marL="0" lvl="0" indent="0" algn="ctr" rtl="0">
              <a:spcBef>
                <a:spcPts val="0"/>
              </a:spcBef>
              <a:spcAft>
                <a:spcPts val="0"/>
              </a:spcAft>
              <a:buNone/>
            </a:pPr>
            <a:endParaRPr>
              <a:solidFill>
                <a:srgbClr val="7088B8"/>
              </a:solidFill>
              <a:latin typeface="Marcellus"/>
              <a:ea typeface="Marcellus"/>
              <a:cs typeface="Marcellus"/>
              <a:sym typeface="Marcellus"/>
            </a:endParaRPr>
          </a:p>
          <a:p>
            <a:pPr marL="0" lvl="0" indent="0" algn="ctr" rtl="0">
              <a:spcBef>
                <a:spcPts val="0"/>
              </a:spcBef>
              <a:spcAft>
                <a:spcPts val="0"/>
              </a:spcAft>
              <a:buNone/>
            </a:pPr>
            <a:r>
              <a:rPr lang="en">
                <a:solidFill>
                  <a:srgbClr val="7088B8"/>
                </a:solidFill>
                <a:latin typeface="Marcellus"/>
                <a:ea typeface="Marcellus"/>
                <a:cs typeface="Marcellus"/>
                <a:sym typeface="Marcellus"/>
              </a:rPr>
              <a:t>High resolution and more complex images</a:t>
            </a:r>
            <a:endParaRPr>
              <a:solidFill>
                <a:srgbClr val="7088B8"/>
              </a:solidFill>
              <a:latin typeface="Marcellus"/>
              <a:ea typeface="Marcellus"/>
              <a:cs typeface="Marcellus"/>
              <a:sym typeface="Marcellus"/>
            </a:endParaRPr>
          </a:p>
        </p:txBody>
      </p:sp>
      <p:pic>
        <p:nvPicPr>
          <p:cNvPr id="526" name="Google Shape;526;p96"/>
          <p:cNvPicPr preferRelativeResize="0"/>
          <p:nvPr/>
        </p:nvPicPr>
        <p:blipFill>
          <a:blip r:embed="rId3">
            <a:alphaModFix/>
          </a:blip>
          <a:stretch>
            <a:fillRect/>
          </a:stretch>
        </p:blipFill>
        <p:spPr>
          <a:xfrm>
            <a:off x="2564875" y="819725"/>
            <a:ext cx="4014258" cy="4018976"/>
          </a:xfrm>
          <a:prstGeom prst="rect">
            <a:avLst/>
          </a:prstGeom>
          <a:noFill/>
          <a:ln>
            <a:noFill/>
          </a:ln>
        </p:spPr>
      </p:pic>
    </p:spTree>
    <p:extLst>
      <p:ext uri="{BB962C8B-B14F-4D97-AF65-F5344CB8AC3E}">
        <p14:creationId xmlns:p14="http://schemas.microsoft.com/office/powerpoint/2010/main" val="37936427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91D1F-2FE3-AAAE-0FD6-7363BD0F89AD}"/>
              </a:ext>
            </a:extLst>
          </p:cNvPr>
          <p:cNvSpPr>
            <a:spLocks noGrp="1"/>
          </p:cNvSpPr>
          <p:nvPr>
            <p:ph type="title"/>
          </p:nvPr>
        </p:nvSpPr>
        <p:spPr/>
        <p:txBody>
          <a:bodyPr/>
          <a:lstStyle/>
          <a:p>
            <a:endParaRPr lang="en-US"/>
          </a:p>
        </p:txBody>
      </p:sp>
      <p:pic>
        <p:nvPicPr>
          <p:cNvPr id="4" name="Picture 3" descr="Chart&#10;&#10;Description automatically generated">
            <a:extLst>
              <a:ext uri="{FF2B5EF4-FFF2-40B4-BE49-F238E27FC236}">
                <a16:creationId xmlns:a16="http://schemas.microsoft.com/office/drawing/2014/main" id="{EE25F70C-8566-E7CD-1193-7B86AC1314B1}"/>
              </a:ext>
            </a:extLst>
          </p:cNvPr>
          <p:cNvPicPr>
            <a:picLocks noChangeAspect="1"/>
          </p:cNvPicPr>
          <p:nvPr/>
        </p:nvPicPr>
        <p:blipFill>
          <a:blip r:embed="rId3"/>
          <a:stretch>
            <a:fillRect/>
          </a:stretch>
        </p:blipFill>
        <p:spPr>
          <a:xfrm>
            <a:off x="714375" y="0"/>
            <a:ext cx="7715250" cy="5143500"/>
          </a:xfrm>
          <a:prstGeom prst="rect">
            <a:avLst/>
          </a:prstGeom>
        </p:spPr>
      </p:pic>
      <p:sp>
        <p:nvSpPr>
          <p:cNvPr id="5" name="Google Shape;619;p112">
            <a:extLst>
              <a:ext uri="{FF2B5EF4-FFF2-40B4-BE49-F238E27FC236}">
                <a16:creationId xmlns:a16="http://schemas.microsoft.com/office/drawing/2014/main" id="{8B4AB079-4A04-5FAF-C26D-90F2F9665708}"/>
              </a:ext>
            </a:extLst>
          </p:cNvPr>
          <p:cNvSpPr txBox="1">
            <a:spLocks/>
          </p:cNvSpPr>
          <p:nvPr/>
        </p:nvSpPr>
        <p:spPr>
          <a:xfrm>
            <a:off x="970650" y="-59073"/>
            <a:ext cx="7202700" cy="767700"/>
          </a:xfrm>
          <a:prstGeom prst="rect">
            <a:avLst/>
          </a:prstGeom>
          <a:noFill/>
          <a:ln>
            <a:noFill/>
          </a:ln>
        </p:spPr>
        <p:txBody>
          <a:bodyPr spcFirstLastPara="1" wrap="square" lIns="58925" tIns="58925" rIns="58925" bIns="58925" anchor="ctr" anchorCtr="0">
            <a:normAutofit fontScale="90000"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Marcellus"/>
              <a:buNone/>
              <a:defRPr sz="4800" b="0" i="0" u="none" strike="noStrike" cap="none">
                <a:solidFill>
                  <a:srgbClr val="2C3E63"/>
                </a:solidFill>
                <a:latin typeface="Marcellus"/>
                <a:ea typeface="Marcellus"/>
                <a:cs typeface="Marcellus"/>
                <a:sym typeface="Marcellus"/>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2C3E63"/>
                </a:solidFill>
                <a:latin typeface="Belleza"/>
                <a:ea typeface="Belleza"/>
                <a:cs typeface="Belleza"/>
                <a:sym typeface="Belleza"/>
              </a:defRPr>
            </a:lvl9pPr>
          </a:lstStyle>
          <a:p>
            <a:r>
              <a:rPr lang="en-US" dirty="0"/>
              <a:t>Pen Digits</a:t>
            </a:r>
          </a:p>
        </p:txBody>
      </p:sp>
    </p:spTree>
    <p:extLst>
      <p:ext uri="{BB962C8B-B14F-4D97-AF65-F5344CB8AC3E}">
        <p14:creationId xmlns:p14="http://schemas.microsoft.com/office/powerpoint/2010/main" val="42837037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EB0C8-3831-6EEB-6426-B4846D0D241B}"/>
              </a:ext>
            </a:extLst>
          </p:cNvPr>
          <p:cNvSpPr>
            <a:spLocks noGrp="1"/>
          </p:cNvSpPr>
          <p:nvPr>
            <p:ph type="title"/>
          </p:nvPr>
        </p:nvSpPr>
        <p:spPr/>
        <p:txBody>
          <a:bodyPr>
            <a:normAutofit/>
          </a:bodyPr>
          <a:lstStyle/>
          <a:p>
            <a:r>
              <a:rPr lang="en-US" dirty="0"/>
              <a:t>Edge pruning instead of graph clustering</a:t>
            </a:r>
          </a:p>
        </p:txBody>
      </p:sp>
    </p:spTree>
    <p:extLst>
      <p:ext uri="{BB962C8B-B14F-4D97-AF65-F5344CB8AC3E}">
        <p14:creationId xmlns:p14="http://schemas.microsoft.com/office/powerpoint/2010/main" val="14453626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116"/>
          <p:cNvSpPr txBox="1">
            <a:spLocks noGrp="1"/>
          </p:cNvSpPr>
          <p:nvPr>
            <p:ph type="title"/>
          </p:nvPr>
        </p:nvSpPr>
        <p:spPr>
          <a:xfrm>
            <a:off x="1473750" y="1067400"/>
            <a:ext cx="6196500" cy="3008700"/>
          </a:xfrm>
          <a:prstGeom prst="rect">
            <a:avLst/>
          </a:prstGeom>
        </p:spPr>
        <p:txBody>
          <a:bodyPr spcFirstLastPara="1" wrap="square" lIns="58925" tIns="58925" rIns="58925" bIns="58925" anchor="ctr" anchorCtr="0">
            <a:normAutofit/>
          </a:bodyPr>
          <a:lstStyle/>
          <a:p>
            <a:pPr marL="0" lvl="0" indent="0" algn="ctr" rtl="0">
              <a:spcBef>
                <a:spcPts val="0"/>
              </a:spcBef>
              <a:spcAft>
                <a:spcPts val="0"/>
              </a:spcAft>
              <a:buNone/>
            </a:pPr>
            <a:r>
              <a:rPr lang="en" dirty="0"/>
              <a:t>What next?</a:t>
            </a:r>
            <a:endParaRPr dirty="0"/>
          </a:p>
        </p:txBody>
      </p:sp>
    </p:spTree>
    <p:extLst>
      <p:ext uri="{BB962C8B-B14F-4D97-AF65-F5344CB8AC3E}">
        <p14:creationId xmlns:p14="http://schemas.microsoft.com/office/powerpoint/2010/main" val="27976523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13E89-960D-0264-43FD-D995E20FBA6D}"/>
              </a:ext>
            </a:extLst>
          </p:cNvPr>
          <p:cNvSpPr>
            <a:spLocks noGrp="1"/>
          </p:cNvSpPr>
          <p:nvPr>
            <p:ph type="title"/>
          </p:nvPr>
        </p:nvSpPr>
        <p:spPr/>
        <p:txBody>
          <a:bodyPr>
            <a:normAutofit/>
          </a:bodyPr>
          <a:lstStyle/>
          <a:p>
            <a:r>
              <a:rPr lang="fr-CA" dirty="0"/>
              <a:t>How to </a:t>
            </a:r>
            <a:r>
              <a:rPr lang="fr-CA" dirty="0" err="1"/>
              <a:t>mimic</a:t>
            </a:r>
            <a:r>
              <a:rPr lang="fr-CA" dirty="0"/>
              <a:t> </a:t>
            </a:r>
            <a:r>
              <a:rPr lang="fr-CA" dirty="0" err="1"/>
              <a:t>UMAP’s</a:t>
            </a:r>
            <a:r>
              <a:rPr lang="fr-CA" dirty="0"/>
              <a:t> </a:t>
            </a:r>
            <a:r>
              <a:rPr lang="fr-CA" dirty="0" err="1"/>
              <a:t>repulsive</a:t>
            </a:r>
            <a:r>
              <a:rPr lang="fr-CA" dirty="0"/>
              <a:t> forces?</a:t>
            </a:r>
            <a:endParaRPr lang="en-US" dirty="0"/>
          </a:p>
        </p:txBody>
      </p:sp>
    </p:spTree>
    <p:extLst>
      <p:ext uri="{BB962C8B-B14F-4D97-AF65-F5344CB8AC3E}">
        <p14:creationId xmlns:p14="http://schemas.microsoft.com/office/powerpoint/2010/main" val="26258814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908E-A9C1-AAE2-A48F-293443764C10}"/>
              </a:ext>
            </a:extLst>
          </p:cNvPr>
          <p:cNvSpPr>
            <a:spLocks noGrp="1"/>
          </p:cNvSpPr>
          <p:nvPr>
            <p:ph type="title"/>
          </p:nvPr>
        </p:nvSpPr>
        <p:spPr/>
        <p:txBody>
          <a:bodyPr>
            <a:normAutofit/>
          </a:bodyPr>
          <a:lstStyle/>
          <a:p>
            <a:pPr algn="l"/>
            <a:r>
              <a:rPr lang="fr-CA" sz="2400" dirty="0">
                <a:solidFill>
                  <a:schemeClr val="tx1"/>
                </a:solidFill>
              </a:rPr>
              <a:t>Code and </a:t>
            </a:r>
            <a:r>
              <a:rPr lang="fr-CA" sz="2400" dirty="0" err="1">
                <a:solidFill>
                  <a:schemeClr val="tx1"/>
                </a:solidFill>
              </a:rPr>
              <a:t>this</a:t>
            </a:r>
            <a:r>
              <a:rPr lang="fr-CA" sz="2400" dirty="0">
                <a:solidFill>
                  <a:schemeClr val="tx1"/>
                </a:solidFill>
              </a:rPr>
              <a:t> slide deck:</a:t>
            </a:r>
            <a:br>
              <a:rPr lang="fr-CA" sz="2400" dirty="0">
                <a:solidFill>
                  <a:schemeClr val="bg2"/>
                </a:solidFill>
              </a:rPr>
            </a:br>
            <a:r>
              <a:rPr lang="fr-CA" sz="2000" dirty="0">
                <a:solidFill>
                  <a:schemeClr val="bg2"/>
                </a:solidFill>
              </a:rPr>
              <a:t>https://github.com/vpoulin/HighDimensionalClustering</a:t>
            </a:r>
            <a:br>
              <a:rPr lang="fr-CA" sz="2000" dirty="0">
                <a:solidFill>
                  <a:schemeClr val="bg2"/>
                </a:solidFill>
              </a:rPr>
            </a:br>
            <a:r>
              <a:rPr lang="fr-CA" sz="2000" dirty="0">
                <a:solidFill>
                  <a:schemeClr val="bg2"/>
                </a:solidFill>
              </a:rPr>
              <a:t>/notebooks/00-GettingStarted.ipynb</a:t>
            </a:r>
            <a:br>
              <a:rPr lang="fr-CA" sz="2000" dirty="0">
                <a:solidFill>
                  <a:schemeClr val="bg2"/>
                </a:solidFill>
              </a:rPr>
            </a:br>
            <a:r>
              <a:rPr lang="fr-CA" sz="2000" dirty="0">
                <a:solidFill>
                  <a:schemeClr val="bg2"/>
                </a:solidFill>
              </a:rPr>
              <a:t>/reports</a:t>
            </a:r>
            <a:endParaRPr lang="en-US" sz="2000" dirty="0"/>
          </a:p>
        </p:txBody>
      </p:sp>
    </p:spTree>
    <p:extLst>
      <p:ext uri="{BB962C8B-B14F-4D97-AF65-F5344CB8AC3E}">
        <p14:creationId xmlns:p14="http://schemas.microsoft.com/office/powerpoint/2010/main" val="1816412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97"/>
          <p:cNvSpPr txBox="1">
            <a:spLocks noGrp="1"/>
          </p:cNvSpPr>
          <p:nvPr>
            <p:ph type="title"/>
          </p:nvPr>
        </p:nvSpPr>
        <p:spPr>
          <a:xfrm>
            <a:off x="970650" y="52025"/>
            <a:ext cx="7202700" cy="767700"/>
          </a:xfrm>
          <a:prstGeom prst="rect">
            <a:avLst/>
          </a:prstGeom>
        </p:spPr>
        <p:txBody>
          <a:bodyPr spcFirstLastPara="1" wrap="square" lIns="58925" tIns="58925" rIns="58925" bIns="58925" anchor="ctr" anchorCtr="0">
            <a:normAutofit fontScale="90000"/>
          </a:bodyPr>
          <a:lstStyle/>
          <a:p>
            <a:pPr marL="0" lvl="0" indent="0" algn="ctr" rtl="0">
              <a:spcBef>
                <a:spcPts val="0"/>
              </a:spcBef>
              <a:spcAft>
                <a:spcPts val="0"/>
              </a:spcAft>
              <a:buNone/>
            </a:pPr>
            <a:r>
              <a:rPr lang="en"/>
              <a:t>Sheffield Buildings</a:t>
            </a:r>
            <a:endParaRPr/>
          </a:p>
        </p:txBody>
      </p:sp>
      <p:sp>
        <p:nvSpPr>
          <p:cNvPr id="532" name="Google Shape;532;p97"/>
          <p:cNvSpPr txBox="1"/>
          <p:nvPr/>
        </p:nvSpPr>
        <p:spPr>
          <a:xfrm>
            <a:off x="247875" y="1391950"/>
            <a:ext cx="2030700" cy="2669400"/>
          </a:xfrm>
          <a:prstGeom prst="rect">
            <a:avLst/>
          </a:prstGeom>
          <a:noFill/>
          <a:ln>
            <a:noFill/>
          </a:ln>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n">
                <a:solidFill>
                  <a:srgbClr val="7088B8"/>
                </a:solidFill>
                <a:latin typeface="Marcellus"/>
                <a:ea typeface="Marcellus"/>
                <a:cs typeface="Marcellus"/>
                <a:sym typeface="Marcellus"/>
              </a:rPr>
              <a:t>Photos of 40 buildings from different angles and lighting conditions</a:t>
            </a:r>
            <a:endParaRPr>
              <a:solidFill>
                <a:srgbClr val="7088B8"/>
              </a:solidFill>
              <a:latin typeface="Marcellus"/>
              <a:ea typeface="Marcellus"/>
              <a:cs typeface="Marcellus"/>
              <a:sym typeface="Marcellus"/>
            </a:endParaRPr>
          </a:p>
          <a:p>
            <a:pPr marL="0" lvl="0" indent="0" algn="ctr" rtl="0">
              <a:spcBef>
                <a:spcPts val="0"/>
              </a:spcBef>
              <a:spcAft>
                <a:spcPts val="0"/>
              </a:spcAft>
              <a:buNone/>
            </a:pPr>
            <a:endParaRPr>
              <a:solidFill>
                <a:srgbClr val="7088B8"/>
              </a:solidFill>
              <a:latin typeface="Marcellus"/>
              <a:ea typeface="Marcellus"/>
              <a:cs typeface="Marcellus"/>
              <a:sym typeface="Marcellus"/>
            </a:endParaRPr>
          </a:p>
          <a:p>
            <a:pPr marL="0" lvl="0" indent="0" algn="ctr" rtl="0">
              <a:spcBef>
                <a:spcPts val="0"/>
              </a:spcBef>
              <a:spcAft>
                <a:spcPts val="0"/>
              </a:spcAft>
              <a:buNone/>
            </a:pPr>
            <a:r>
              <a:rPr lang="en">
                <a:solidFill>
                  <a:srgbClr val="7088B8"/>
                </a:solidFill>
                <a:latin typeface="Marcellus"/>
                <a:ea typeface="Marcellus"/>
                <a:cs typeface="Marcellus"/>
                <a:sym typeface="Marcellus"/>
              </a:rPr>
              <a:t>4178 images </a:t>
            </a:r>
            <a:endParaRPr>
              <a:solidFill>
                <a:srgbClr val="7088B8"/>
              </a:solidFill>
              <a:latin typeface="Marcellus"/>
              <a:ea typeface="Marcellus"/>
              <a:cs typeface="Marcellus"/>
              <a:sym typeface="Marcellus"/>
            </a:endParaRPr>
          </a:p>
          <a:p>
            <a:pPr marL="0" lvl="0" indent="0" algn="ctr" rtl="0">
              <a:spcBef>
                <a:spcPts val="0"/>
              </a:spcBef>
              <a:spcAft>
                <a:spcPts val="0"/>
              </a:spcAft>
              <a:buNone/>
            </a:pPr>
            <a:r>
              <a:rPr lang="en">
                <a:solidFill>
                  <a:srgbClr val="7088B8"/>
                </a:solidFill>
                <a:latin typeface="Marcellus"/>
                <a:ea typeface="Marcellus"/>
                <a:cs typeface="Marcellus"/>
                <a:sym typeface="Marcellus"/>
              </a:rPr>
              <a:t>rescaled to</a:t>
            </a:r>
            <a:endParaRPr>
              <a:solidFill>
                <a:srgbClr val="7088B8"/>
              </a:solidFill>
              <a:latin typeface="Marcellus"/>
              <a:ea typeface="Marcellus"/>
              <a:cs typeface="Marcellus"/>
              <a:sym typeface="Marcellus"/>
            </a:endParaRPr>
          </a:p>
          <a:p>
            <a:pPr marL="0" lvl="0" indent="0" algn="ctr" rtl="0">
              <a:spcBef>
                <a:spcPts val="0"/>
              </a:spcBef>
              <a:spcAft>
                <a:spcPts val="0"/>
              </a:spcAft>
              <a:buNone/>
            </a:pPr>
            <a:r>
              <a:rPr lang="en">
                <a:solidFill>
                  <a:srgbClr val="7088B8"/>
                </a:solidFill>
                <a:latin typeface="Marcellus"/>
                <a:ea typeface="Marcellus"/>
                <a:cs typeface="Marcellus"/>
                <a:sym typeface="Marcellus"/>
              </a:rPr>
              <a:t>96x96 pixels</a:t>
            </a:r>
            <a:endParaRPr>
              <a:solidFill>
                <a:srgbClr val="7088B8"/>
              </a:solidFill>
              <a:latin typeface="Marcellus"/>
              <a:ea typeface="Marcellus"/>
              <a:cs typeface="Marcellus"/>
              <a:sym typeface="Marcellus"/>
            </a:endParaRPr>
          </a:p>
          <a:p>
            <a:pPr marL="0" lvl="0" indent="0" algn="ctr" rtl="0">
              <a:spcBef>
                <a:spcPts val="0"/>
              </a:spcBef>
              <a:spcAft>
                <a:spcPts val="0"/>
              </a:spcAft>
              <a:buNone/>
            </a:pPr>
            <a:endParaRPr>
              <a:solidFill>
                <a:srgbClr val="7088B8"/>
              </a:solidFill>
              <a:latin typeface="Marcellus"/>
              <a:ea typeface="Marcellus"/>
              <a:cs typeface="Marcellus"/>
              <a:sym typeface="Marcellus"/>
            </a:endParaRPr>
          </a:p>
          <a:p>
            <a:pPr marL="0" lvl="0" indent="0" algn="ctr" rtl="0">
              <a:spcBef>
                <a:spcPts val="0"/>
              </a:spcBef>
              <a:spcAft>
                <a:spcPts val="0"/>
              </a:spcAft>
              <a:buNone/>
            </a:pPr>
            <a:r>
              <a:rPr lang="en">
                <a:solidFill>
                  <a:srgbClr val="7088B8"/>
                </a:solidFill>
                <a:latin typeface="Marcellus"/>
                <a:ea typeface="Marcellus"/>
                <a:cs typeface="Marcellus"/>
                <a:sym typeface="Marcellus"/>
              </a:rPr>
              <a:t>Translates to 27648 dimensional vectors</a:t>
            </a:r>
            <a:endParaRPr>
              <a:solidFill>
                <a:srgbClr val="7088B8"/>
              </a:solidFill>
              <a:latin typeface="Marcellus"/>
              <a:ea typeface="Marcellus"/>
              <a:cs typeface="Marcellus"/>
              <a:sym typeface="Marcellus"/>
            </a:endParaRPr>
          </a:p>
          <a:p>
            <a:pPr marL="0" lvl="0" indent="0" algn="ctr" rtl="0">
              <a:spcBef>
                <a:spcPts val="0"/>
              </a:spcBef>
              <a:spcAft>
                <a:spcPts val="0"/>
              </a:spcAft>
              <a:buNone/>
            </a:pPr>
            <a:endParaRPr>
              <a:solidFill>
                <a:srgbClr val="7088B8"/>
              </a:solidFill>
              <a:latin typeface="Marcellus"/>
              <a:ea typeface="Marcellus"/>
              <a:cs typeface="Marcellus"/>
              <a:sym typeface="Marcellus"/>
            </a:endParaRPr>
          </a:p>
          <a:p>
            <a:pPr marL="0" lvl="0" indent="0" algn="ctr" rtl="0">
              <a:spcBef>
                <a:spcPts val="0"/>
              </a:spcBef>
              <a:spcAft>
                <a:spcPts val="0"/>
              </a:spcAft>
              <a:buNone/>
            </a:pPr>
            <a:r>
              <a:rPr lang="en">
                <a:solidFill>
                  <a:srgbClr val="7088B8"/>
                </a:solidFill>
                <a:latin typeface="Marcellus"/>
                <a:ea typeface="Marcellus"/>
                <a:cs typeface="Marcellus"/>
                <a:sym typeface="Marcellus"/>
              </a:rPr>
              <a:t>High resolution complex images with colour channels</a:t>
            </a:r>
            <a:endParaRPr>
              <a:solidFill>
                <a:srgbClr val="7088B8"/>
              </a:solidFill>
              <a:latin typeface="Marcellus"/>
              <a:ea typeface="Marcellus"/>
              <a:cs typeface="Marcellus"/>
              <a:sym typeface="Marcellus"/>
            </a:endParaRPr>
          </a:p>
        </p:txBody>
      </p:sp>
      <p:pic>
        <p:nvPicPr>
          <p:cNvPr id="533" name="Google Shape;533;p97"/>
          <p:cNvPicPr preferRelativeResize="0"/>
          <p:nvPr/>
        </p:nvPicPr>
        <p:blipFill>
          <a:blip r:embed="rId3">
            <a:alphaModFix/>
          </a:blip>
          <a:stretch>
            <a:fillRect/>
          </a:stretch>
        </p:blipFill>
        <p:spPr>
          <a:xfrm>
            <a:off x="2564875" y="819725"/>
            <a:ext cx="4014258" cy="4018976"/>
          </a:xfrm>
          <a:prstGeom prst="rect">
            <a:avLst/>
          </a:prstGeom>
          <a:noFill/>
          <a:ln>
            <a:noFill/>
          </a:ln>
        </p:spPr>
      </p:pic>
    </p:spTree>
    <p:extLst>
      <p:ext uri="{BB962C8B-B14F-4D97-AF65-F5344CB8AC3E}">
        <p14:creationId xmlns:p14="http://schemas.microsoft.com/office/powerpoint/2010/main" val="681929776"/>
      </p:ext>
    </p:extLst>
  </p:cSld>
  <p:clrMapOvr>
    <a:masterClrMapping/>
  </p:clrMapOvr>
</p:sld>
</file>

<file path=ppt/theme/theme1.xml><?xml version="1.0" encoding="utf-8"?>
<a:theme xmlns:a="http://schemas.openxmlformats.org/drawingml/2006/main" name="Tutte Institute Simple Updated">
  <a:themeElements>
    <a:clrScheme name="White">
      <a:dk1>
        <a:srgbClr val="2C3E63"/>
      </a:dk1>
      <a:lt1>
        <a:srgbClr val="FFFFFF"/>
      </a:lt1>
      <a:dk2>
        <a:srgbClr val="7088B8"/>
      </a:dk2>
      <a:lt2>
        <a:srgbClr val="DCDEE0"/>
      </a:lt2>
      <a:accent1>
        <a:srgbClr val="597EC9"/>
      </a:accent1>
      <a:accent2>
        <a:srgbClr val="C9597E"/>
      </a:accent2>
      <a:accent3>
        <a:srgbClr val="7EC959"/>
      </a:accent3>
      <a:accent4>
        <a:srgbClr val="7E59C9"/>
      </a:accent4>
      <a:accent5>
        <a:srgbClr val="59C97E"/>
      </a:accent5>
      <a:accent6>
        <a:srgbClr val="FCAF3E"/>
      </a:accent6>
      <a:hlink>
        <a:srgbClr val="7088B8"/>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9009</TotalTime>
  <Words>5093</Words>
  <Application>Microsoft Office PowerPoint</Application>
  <PresentationFormat>On-screen Show (16:9)</PresentationFormat>
  <Paragraphs>313</Paragraphs>
  <Slides>84</Slides>
  <Notes>84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Arial</vt:lpstr>
      <vt:lpstr>Helvetica Neue Light</vt:lpstr>
      <vt:lpstr>Caveat</vt:lpstr>
      <vt:lpstr>Calibri</vt:lpstr>
      <vt:lpstr>Belleza</vt:lpstr>
      <vt:lpstr>Helvetica Neue</vt:lpstr>
      <vt:lpstr>Marcellus</vt:lpstr>
      <vt:lpstr>Cambria Math</vt:lpstr>
      <vt:lpstr>Tutte Institute Simple Updated</vt:lpstr>
      <vt:lpstr>Clustering High Dimensional Data</vt:lpstr>
      <vt:lpstr>Code and this slide deck: https://github.com/vpoulin/HighDimensionalClustering /notebooks/00-GettingData.ipynb /notebooks/00-GettingStarted.ipynb /reports  More complete motivations: Leland’s talk on high dimensional clustering</vt:lpstr>
      <vt:lpstr>Given  Return  Such that and </vt:lpstr>
      <vt:lpstr>Datasets</vt:lpstr>
      <vt:lpstr>Pen Digits</vt:lpstr>
      <vt:lpstr>USPS Digits</vt:lpstr>
      <vt:lpstr>MNIST Digits</vt:lpstr>
      <vt:lpstr>COIL-20 Objects</vt:lpstr>
      <vt:lpstr>Sheffield Buildings</vt:lpstr>
      <vt:lpstr>Clustering algorithms</vt:lpstr>
      <vt:lpstr>K-Means</vt:lpstr>
      <vt:lpstr>PowerPoint Presentation</vt:lpstr>
      <vt:lpstr>Single Linkage</vt:lpstr>
      <vt:lpstr>Start every point as a cluster Merge the closest pair* of clusters Repeat until there is only one cluster</vt:lpstr>
      <vt:lpstr>PowerPoint Presentation</vt:lpstr>
      <vt:lpstr>PowerPoint Presentation</vt:lpstr>
      <vt:lpstr>PowerPoint Presentation</vt:lpstr>
      <vt:lpstr>Complete Linkage</vt:lpstr>
      <vt:lpstr>Start every point as a cluster Merge the closest pair* of clusters Repeat until there is only one cluster</vt:lpstr>
      <vt:lpstr>HDBSCAN</vt:lpstr>
      <vt:lpstr>Improve Single Linkage by introducing a density requirement</vt:lpstr>
      <vt:lpstr>PowerPoint Presentation</vt:lpstr>
      <vt:lpstr>PowerPoint Presentation</vt:lpstr>
      <vt:lpstr>Clustering in high dimensions</vt:lpstr>
      <vt:lpstr>Pen Digits</vt:lpstr>
      <vt:lpstr>USPS Digits</vt:lpstr>
      <vt:lpstr>USPS Digits</vt:lpstr>
      <vt:lpstr>High dimensional data</vt:lpstr>
      <vt:lpstr>High dimensional data breaks a lot of intuitions</vt:lpstr>
      <vt:lpstr>Distances</vt:lpstr>
      <vt:lpstr>Most things start to look “equidistant” in high dimensions </vt:lpstr>
      <vt:lpstr>PowerPoint Presentation</vt:lpstr>
      <vt:lpstr>PowerPoint Presentation</vt:lpstr>
      <vt:lpstr>Hubs</vt:lpstr>
      <vt:lpstr>PowerPoint Presentation</vt:lpstr>
      <vt:lpstr>Anything slightly closer to the center becomes the nearest neighbor of most points!</vt:lpstr>
      <vt:lpstr>Density</vt:lpstr>
      <vt:lpstr>Volume grows exponentially with dimension</vt:lpstr>
      <vt:lpstr>So we need exponentially more data to obtain the same density!</vt:lpstr>
      <vt:lpstr>Applying dimension reduction</vt:lpstr>
      <vt:lpstr>Pen Digits</vt:lpstr>
      <vt:lpstr>USPS Digits</vt:lpstr>
      <vt:lpstr>Uniform Manifold Approximation and Projection</vt:lpstr>
      <vt:lpstr>PowerPoint Presentation</vt:lpstr>
      <vt:lpstr>Graph Layout  (spectral initialization)</vt:lpstr>
      <vt:lpstr>PowerPoint Presentation</vt:lpstr>
      <vt:lpstr>UMAP on our datasets</vt:lpstr>
      <vt:lpstr>Pen Digits</vt:lpstr>
      <vt:lpstr>USPS Digits</vt:lpstr>
      <vt:lpstr>MNIST Digits</vt:lpstr>
      <vt:lpstr>COIL-20 Objects</vt:lpstr>
      <vt:lpstr>Sheffield Buildings</vt:lpstr>
      <vt:lpstr>Our question</vt:lpstr>
      <vt:lpstr>For clustering high dimensional data, can we do better than  UMAP + HDBSCAN (or faster)?</vt:lpstr>
      <vt:lpstr>Empirical study</vt:lpstr>
      <vt:lpstr>Is the spectral initialization sufficient?</vt:lpstr>
      <vt:lpstr>Pendigits</vt:lpstr>
      <vt:lpstr>USPS Digits</vt:lpstr>
      <vt:lpstr>Graph Clustering Algorithms?</vt:lpstr>
      <vt:lpstr>Proportion of edges that stay within clusters above expected</vt:lpstr>
      <vt:lpstr>PowerPoint Presentation</vt:lpstr>
      <vt:lpstr>PowerPoint Presentation</vt:lpstr>
      <vt:lpstr>Fair comparison with baseline? HDBSCAN does not cluster every point…</vt:lpstr>
      <vt:lpstr>Is modularity the right notion?</vt:lpstr>
      <vt:lpstr>PowerPoint Presentation</vt:lpstr>
      <vt:lpstr>Structure preservation?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External/internal edge properties</vt:lpstr>
      <vt:lpstr>PowerPoint Presentation</vt:lpstr>
      <vt:lpstr>Partition graph using “robust” single linkage on sparse dissimilarities</vt:lpstr>
      <vt:lpstr>(1) UMAP weights (2) Number of supporting triangles  (3) Average of edge (and non-edge) weights + UMAP weight      - Romeo and Juliet (4) Number of cycles of length 1, 3 and 4 (5) UMAP weight of modified high dimensional representations. </vt:lpstr>
      <vt:lpstr>PowerPoint Presentation</vt:lpstr>
      <vt:lpstr>PowerPoint Presentation</vt:lpstr>
      <vt:lpstr>Edge pruning instead of graph clustering</vt:lpstr>
      <vt:lpstr>What next?</vt:lpstr>
      <vt:lpstr>How to mimic UMAP’s repulsive forces?</vt:lpstr>
      <vt:lpstr>Code and this slide deck: https://github.com/vpoulin/HighDimensionalClustering /notebooks/00-GettingStarted.ipynb /reports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High Dimensional Data</dc:title>
  <dc:creator>Poulin, Valerie M.</dc:creator>
  <cp:lastModifiedBy>Poulin, Valerie M.</cp:lastModifiedBy>
  <cp:revision>21</cp:revision>
  <dcterms:modified xsi:type="dcterms:W3CDTF">2023-02-22T03:03:31Z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dd2c6e0-f1e3-4cf2-bd0b-256ab4cff3af_Enabled">
    <vt:lpwstr>true</vt:lpwstr>
  </property>
  <property fmtid="{D5CDD505-2E9C-101B-9397-08002B2CF9AE}" pid="3" name="MSIP_Label_4dd2c6e0-f1e3-4cf2-bd0b-256ab4cff3af_SetDate">
    <vt:lpwstr>2023-02-22T03:03:29Z</vt:lpwstr>
  </property>
  <property fmtid="{D5CDD505-2E9C-101B-9397-08002B2CF9AE}" pid="4" name="MSIP_Label_4dd2c6e0-f1e3-4cf2-bd0b-256ab4cff3af_Method">
    <vt:lpwstr>Privileged</vt:lpwstr>
  </property>
  <property fmtid="{D5CDD505-2E9C-101B-9397-08002B2CF9AE}" pid="5" name="MSIP_Label_4dd2c6e0-f1e3-4cf2-bd0b-256ab4cff3af_Name">
    <vt:lpwstr>UNCLASSIFIED</vt:lpwstr>
  </property>
  <property fmtid="{D5CDD505-2E9C-101B-9397-08002B2CF9AE}" pid="6" name="MSIP_Label_4dd2c6e0-f1e3-4cf2-bd0b-256ab4cff3af_SiteId">
    <vt:lpwstr>da9cbe40-ec1e-4997-afb3-17d87574571a</vt:lpwstr>
  </property>
  <property fmtid="{D5CDD505-2E9C-101B-9397-08002B2CF9AE}" pid="7" name="MSIP_Label_4dd2c6e0-f1e3-4cf2-bd0b-256ab4cff3af_ActionId">
    <vt:lpwstr>5a9513eb-5b00-43dc-8633-864d778d01a7</vt:lpwstr>
  </property>
  <property fmtid="{D5CDD505-2E9C-101B-9397-08002B2CF9AE}" pid="8" name="MSIP_Label_4dd2c6e0-f1e3-4cf2-bd0b-256ab4cff3af_ContentBits">
    <vt:lpwstr>1</vt:lpwstr>
  </property>
</Properties>
</file>